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702" r:id="rId2"/>
    <p:sldId id="318" r:id="rId3"/>
    <p:sldId id="310" r:id="rId4"/>
    <p:sldId id="311" r:id="rId5"/>
    <p:sldId id="312" r:id="rId6"/>
    <p:sldId id="314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09" r:id="rId25"/>
    <p:sldId id="259" r:id="rId26"/>
    <p:sldId id="270" r:id="rId27"/>
    <p:sldId id="330" r:id="rId28"/>
    <p:sldId id="331" r:id="rId29"/>
    <p:sldId id="329" r:id="rId30"/>
    <p:sldId id="317" r:id="rId31"/>
    <p:sldId id="332" r:id="rId32"/>
    <p:sldId id="315" r:id="rId33"/>
    <p:sldId id="273" r:id="rId34"/>
    <p:sldId id="272" r:id="rId35"/>
    <p:sldId id="274" r:id="rId36"/>
    <p:sldId id="275" r:id="rId37"/>
    <p:sldId id="31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D7D3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03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9D807-98EF-4616-BF00-97CD76CE258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66F23-978E-43AA-B253-5FD9ACB70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3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4EFB4-6C4D-67DD-9315-D53C28FC0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3610CF-BA13-0124-A28C-805F7D6AB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A4D48D-03C9-B717-9C8D-3A97461A1A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4E788-6DD2-F366-7F92-74675664CF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3CAAC-8AFE-464B-B24D-2B3A680A20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7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FE7B8-5EA1-4F65-8A3C-0167E2421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0FDEB-59FB-46A0-8CE3-A8809908A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BAF8B-57B7-4893-85DA-494DEECB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EC8E-0048-43B7-8328-5D6F4C8A06B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91CA0-E5B5-4039-89EC-20B1C1B6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1EACC-CEA4-46AF-9A35-598C347F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58B2-5C4C-4812-A6EA-17050AFBD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7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7A4D-1422-441E-87BE-BBF7E240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77627-19B2-4C40-945F-78E4B948C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75ACE-06DB-4AFE-9872-5144631C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EC8E-0048-43B7-8328-5D6F4C8A06B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E4BB4-8003-42BB-8C6E-2AF547FE0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F475-41BB-422B-9149-9DC09CD3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58B2-5C4C-4812-A6EA-17050AFBD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9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B5281-78C6-48DA-95F2-EF7553A76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E6334-13EB-4AE3-A465-9417376F9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DE554-D33E-4301-8DED-A09E93EB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EC8E-0048-43B7-8328-5D6F4C8A06B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563F0-A56C-4189-BDDF-168B2C98E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76980-0F2D-4DFC-AECF-9ECF7645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58B2-5C4C-4812-A6EA-17050AFBD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2829-B079-48D5-923D-6714E6BF0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B0215-96F9-4814-ACE1-6E38943EC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EC573-7477-4A6B-9690-732D44C74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EC8E-0048-43B7-8328-5D6F4C8A06B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30DA4-87EE-4CF1-A3AA-D19EA4D6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43B98-4628-4E0C-8517-D52E585F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58B2-5C4C-4812-A6EA-17050AFBD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4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45F0F-3B58-4AC3-83E0-BDF764177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0C42F-DA96-4EA9-A800-876ED4413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358E7-14BD-4589-8A66-511D2B04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EC8E-0048-43B7-8328-5D6F4C8A06B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45565-90E2-4DFB-BB4D-47FFD8D3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608DD-57DB-43EC-AA25-4E21C1D6D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58B2-5C4C-4812-A6EA-17050AFBD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1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61129-C8C8-4DCF-80BE-BF8735F7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F5979-4433-430D-A2AE-0C18780D5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E3C8D-38A9-4164-A427-139C7017C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9D4E3-2399-4493-A6F6-51A57FC5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EC8E-0048-43B7-8328-5D6F4C8A06B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8C0F3-5FF6-4CB5-B194-0F8480FD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0C6A8-56CB-451A-B914-194BA040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58B2-5C4C-4812-A6EA-17050AFBD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5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7F64B-791E-4849-B5CE-9E421D06F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594F4-263C-45EA-B557-7FFCEFBE2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4825A-93C0-4261-97AF-AE3E979A4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562E5F-2FAD-4FA2-9D9B-2B174BCE0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B40DD8-39BE-4016-988E-443A8E9C3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072C10-9F01-4598-8386-52F475C1D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EC8E-0048-43B7-8328-5D6F4C8A06B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F75855-EAC5-479E-AA95-09E3DE095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540B97-2E5F-431D-BE2E-917A01C10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58B2-5C4C-4812-A6EA-17050AFBD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1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30AFE-713C-4F23-B8C1-96C8E64C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348E2-62E8-4A89-B438-E0A0F6B9D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EC8E-0048-43B7-8328-5D6F4C8A06B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05E-419C-4165-8B30-2D417CF61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9A7D6-10EE-4B28-BB29-A5A3BA22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58B2-5C4C-4812-A6EA-17050AFBD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3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6659EE-D0AF-4730-89D9-67016A7DD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EC8E-0048-43B7-8328-5D6F4C8A06B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6631D3-3629-49F2-B3A9-D4623F01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1B588-D559-4206-A66E-A7CAB41E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58B2-5C4C-4812-A6EA-17050AFBD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8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C0EA3-FA2A-4EF9-9909-4EC3FA1B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ECD9-CCD8-46A6-ACB1-6715D48E8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C3FF7-1A79-4EB0-85D6-F01AC104D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6B008-E05E-4518-B491-AEF51A739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EC8E-0048-43B7-8328-5D6F4C8A06B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60925-7F95-4A31-9294-887ED219D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2AD3E-2B6B-4709-9D0A-B0A310F1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58B2-5C4C-4812-A6EA-17050AFBD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74C8F-21CB-40F2-9E67-5E36DDD9D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C9F177-1093-469A-A7CA-B370EC071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585E3-560B-4CED-9166-691E52B94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6D024-C9B3-4320-890D-62B30E2BC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EC8E-0048-43B7-8328-5D6F4C8A06B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E0DD5-01F2-4839-93F7-DB997943E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B5807-963B-4B69-8688-279C9B3AD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58B2-5C4C-4812-A6EA-17050AFBD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3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7457A0-7A7D-4795-946A-B58BBDDB4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E8944-311A-4DED-A745-99447D8B3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741B9-143E-4E0B-9EE9-69571A297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5EC8E-0048-43B7-8328-5D6F4C8A06B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A653C-590A-4383-8004-22FD993B2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4A96A-1618-4E7B-B75E-F3AC51796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158B2-5C4C-4812-A6EA-17050AFBD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4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59A14-45D5-62C0-D0C6-A40895EE0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1281BA-A041-6952-7855-1026FA836E0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839" y="76853"/>
            <a:ext cx="10414309" cy="58434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A0A88A-EA81-88E1-C992-24DC72BFAC1D}"/>
              </a:ext>
            </a:extLst>
          </p:cNvPr>
          <p:cNvSpPr txBox="1"/>
          <p:nvPr/>
        </p:nvSpPr>
        <p:spPr>
          <a:xfrm>
            <a:off x="11843" y="2955544"/>
            <a:ext cx="1218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CommanderPro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® 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Variable Frequency drives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488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88DA79-55A5-5BB2-D1B3-12088E6A0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331" y="1985037"/>
            <a:ext cx="6296077" cy="3096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54966D-B9F8-5BE0-8999-FB4BEC4825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6" t="37927" r="15393" b="30222"/>
          <a:stretch/>
        </p:blipFill>
        <p:spPr>
          <a:xfrm>
            <a:off x="5824448" y="3155977"/>
            <a:ext cx="2125436" cy="54604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03C1CF4-9DC7-74A3-2806-0FF1280AB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12CADC-231A-9249-91F1-0D72C2940253}"/>
              </a:ext>
            </a:extLst>
          </p:cNvPr>
          <p:cNvSpPr txBox="1"/>
          <p:nvPr/>
        </p:nvSpPr>
        <p:spPr>
          <a:xfrm>
            <a:off x="0" y="3324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COMMANDER PRO INITIAL SETUP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7DAF0-608B-82D6-3A92-04F8CC7283E9}"/>
              </a:ext>
            </a:extLst>
          </p:cNvPr>
          <p:cNvSpPr txBox="1"/>
          <p:nvPr/>
        </p:nvSpPr>
        <p:spPr>
          <a:xfrm flipH="1">
            <a:off x="1551134" y="5448382"/>
            <a:ext cx="8096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¾ HP       1 HP        1½ HP        2 HP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8.0         10.4           11.5          13.2        </a:t>
            </a:r>
          </a:p>
        </p:txBody>
      </p:sp>
    </p:spTree>
    <p:extLst>
      <p:ext uri="{BB962C8B-B14F-4D97-AF65-F5344CB8AC3E}">
        <p14:creationId xmlns:p14="http://schemas.microsoft.com/office/powerpoint/2010/main" val="284452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88DA79-55A5-5BB2-D1B3-12088E6A0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331" y="1985037"/>
            <a:ext cx="6296077" cy="3096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29C49D-980A-0430-C8A8-00384602DB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t="40033" r="12064" b="22946"/>
          <a:stretch/>
        </p:blipFill>
        <p:spPr>
          <a:xfrm>
            <a:off x="5784439" y="3155396"/>
            <a:ext cx="2286528" cy="54720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6BDF4C8-1B90-30E0-81F2-F94249DE3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8202B-1AC4-0262-B967-3E0576A38A7D}"/>
              </a:ext>
            </a:extLst>
          </p:cNvPr>
          <p:cNvSpPr txBox="1"/>
          <p:nvPr/>
        </p:nvSpPr>
        <p:spPr>
          <a:xfrm>
            <a:off x="0" y="3324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COMMANDER PRO INITIAL SETUP </a:t>
            </a:r>
          </a:p>
        </p:txBody>
      </p:sp>
    </p:spTree>
    <p:extLst>
      <p:ext uri="{BB962C8B-B14F-4D97-AF65-F5344CB8AC3E}">
        <p14:creationId xmlns:p14="http://schemas.microsoft.com/office/powerpoint/2010/main" val="3105945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230701D-D38B-3F03-18AD-978C662AC8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70" t="1758" r="5962"/>
          <a:stretch>
            <a:fillRect/>
          </a:stretch>
        </p:blipFill>
        <p:spPr>
          <a:xfrm>
            <a:off x="254576" y="1148195"/>
            <a:ext cx="3278333" cy="35622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88DA79-55A5-5BB2-D1B3-12088E6A0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331" y="1985037"/>
            <a:ext cx="6296077" cy="3096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6C2076-C584-976A-8EBB-854E40A156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4" t="31664" r="10927" b="30186"/>
          <a:stretch/>
        </p:blipFill>
        <p:spPr>
          <a:xfrm>
            <a:off x="5862610" y="3171477"/>
            <a:ext cx="2153909" cy="5150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1CD4FF-69D0-E16A-3F75-812111761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0576" y="5350127"/>
            <a:ext cx="219075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DDF483-9B0F-6E93-FB1D-59CC8A016E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4337" y="5342541"/>
            <a:ext cx="219075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202354-BC10-8D07-B37F-03A3FD22A2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5087" y="5336167"/>
            <a:ext cx="2190750" cy="6096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9A5D11D-A541-6040-2E01-AC4B56B98B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A2CE55-8887-B4C4-E84C-483FABE384A9}"/>
              </a:ext>
            </a:extLst>
          </p:cNvPr>
          <p:cNvSpPr txBox="1"/>
          <p:nvPr/>
        </p:nvSpPr>
        <p:spPr>
          <a:xfrm>
            <a:off x="0" y="3324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COMMANDER PRO INITIAL SETUP </a:t>
            </a:r>
          </a:p>
        </p:txBody>
      </p:sp>
    </p:spTree>
    <p:extLst>
      <p:ext uri="{BB962C8B-B14F-4D97-AF65-F5344CB8AC3E}">
        <p14:creationId xmlns:p14="http://schemas.microsoft.com/office/powerpoint/2010/main" val="292426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88DA79-55A5-5BB2-D1B3-12088E6A0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721" y="1880700"/>
            <a:ext cx="6296077" cy="3096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8B794F-C464-2864-F69C-4A74B719CD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t="42908" r="8863" b="25870"/>
          <a:stretch/>
        </p:blipFill>
        <p:spPr>
          <a:xfrm>
            <a:off x="5761952" y="3046909"/>
            <a:ext cx="2195873" cy="555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9D17E6-EA38-03B0-60D1-29FE0EF569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23" t="43621" r="11959" b="36632"/>
          <a:stretch/>
        </p:blipFill>
        <p:spPr>
          <a:xfrm rot="-60000">
            <a:off x="5762192" y="3113599"/>
            <a:ext cx="2191748" cy="46430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1489B11-F05C-FBCD-3745-4C8AAAA334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867EE6-1144-4D85-E11E-A3D37C980BAB}"/>
              </a:ext>
            </a:extLst>
          </p:cNvPr>
          <p:cNvSpPr txBox="1"/>
          <p:nvPr/>
        </p:nvSpPr>
        <p:spPr>
          <a:xfrm>
            <a:off x="0" y="3324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COMMANDER PRO INITIAL SETUP </a:t>
            </a:r>
          </a:p>
        </p:txBody>
      </p:sp>
    </p:spTree>
    <p:extLst>
      <p:ext uri="{BB962C8B-B14F-4D97-AF65-F5344CB8AC3E}">
        <p14:creationId xmlns:p14="http://schemas.microsoft.com/office/powerpoint/2010/main" val="176789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5DC4CB-3FA2-45AC-B093-ECB01B88B0CE}"/>
              </a:ext>
            </a:extLst>
          </p:cNvPr>
          <p:cNvSpPr txBox="1"/>
          <p:nvPr/>
        </p:nvSpPr>
        <p:spPr>
          <a:xfrm>
            <a:off x="1909162" y="1360471"/>
            <a:ext cx="83736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1. Control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switch or transducer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set transducer range, drawdown, overpressure, psi setpoint  </a:t>
            </a:r>
          </a:p>
          <a:p>
            <a:endParaRPr lang="en-US" sz="2400" dirty="0">
              <a:solidFill>
                <a:srgbClr val="002060"/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55D47D7-9B52-3EFE-FFC2-66C3166CC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70E38C-69F8-2442-1B67-0FA466B68048}"/>
              </a:ext>
            </a:extLst>
          </p:cNvPr>
          <p:cNvSpPr txBox="1"/>
          <p:nvPr/>
        </p:nvSpPr>
        <p:spPr>
          <a:xfrm>
            <a:off x="0" y="3324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COMMANDER PRO MENU OPTIONS </a:t>
            </a:r>
          </a:p>
        </p:txBody>
      </p:sp>
    </p:spTree>
    <p:extLst>
      <p:ext uri="{BB962C8B-B14F-4D97-AF65-F5344CB8AC3E}">
        <p14:creationId xmlns:p14="http://schemas.microsoft.com/office/powerpoint/2010/main" val="1290150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D7208-21D6-D63C-20B9-3E8230EF5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CC29A7-2F49-7696-B058-1FDC02E2BC88}"/>
              </a:ext>
            </a:extLst>
          </p:cNvPr>
          <p:cNvSpPr txBox="1"/>
          <p:nvPr/>
        </p:nvSpPr>
        <p:spPr>
          <a:xfrm>
            <a:off x="1909162" y="1360471"/>
            <a:ext cx="837367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1. Control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switch or transducer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set transducer range, drawdown, overpressure, psi setpoint  </a:t>
            </a:r>
          </a:p>
          <a:p>
            <a:r>
              <a:rPr lang="en-US" sz="2400" dirty="0">
                <a:solidFill>
                  <a:srgbClr val="002060"/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2. Maximum Motor Current</a:t>
            </a:r>
            <a:endParaRPr lang="en-US" sz="2000" dirty="0">
              <a:solidFill>
                <a:srgbClr val="002060"/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400" dirty="0">
              <a:solidFill>
                <a:srgbClr val="002060"/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F8E56A-D1F2-D518-D469-58B11D4DB0A6}"/>
              </a:ext>
            </a:extLst>
          </p:cNvPr>
          <p:cNvSpPr txBox="1"/>
          <p:nvPr/>
        </p:nvSpPr>
        <p:spPr>
          <a:xfrm>
            <a:off x="0" y="3324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COMMANDER PRO MENU OPTIONS 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4A887C7-2F51-0537-F159-26177FE64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31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B10F2-74A5-EAA2-9638-41FDE6C38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1EF818-A1AA-98AA-4FAB-460D41E83FA8}"/>
              </a:ext>
            </a:extLst>
          </p:cNvPr>
          <p:cNvSpPr txBox="1"/>
          <p:nvPr/>
        </p:nvSpPr>
        <p:spPr>
          <a:xfrm>
            <a:off x="1909162" y="1360471"/>
            <a:ext cx="83736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1. Control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switch or transducer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set transducer range, drawdown, overpressure, psi setpoint 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2. Maximum Motor Current</a:t>
            </a:r>
            <a:endParaRPr lang="en-US" sz="2000" dirty="0">
              <a:solidFill>
                <a:schemeClr val="bg2">
                  <a:lumMod val="90000"/>
                </a:schemeClr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3. Maximum Frequency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 50 – 80 Hz </a:t>
            </a:r>
          </a:p>
          <a:p>
            <a:endParaRPr lang="en-US" sz="2400" dirty="0">
              <a:solidFill>
                <a:srgbClr val="002060"/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93477D-2D74-5FB7-6E22-943936A6574A}"/>
              </a:ext>
            </a:extLst>
          </p:cNvPr>
          <p:cNvSpPr txBox="1"/>
          <p:nvPr/>
        </p:nvSpPr>
        <p:spPr>
          <a:xfrm>
            <a:off x="0" y="3324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COMMANDER PRO MENU OPTIONS 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54950FF-CC57-7E5B-5E5A-D0EAFFB4F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62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8F363-E712-00BE-AFA5-1DA52F8C5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9A27EC-FA5D-3D0F-A76C-05C0218A366E}"/>
              </a:ext>
            </a:extLst>
          </p:cNvPr>
          <p:cNvSpPr txBox="1"/>
          <p:nvPr/>
        </p:nvSpPr>
        <p:spPr>
          <a:xfrm>
            <a:off x="1909162" y="1360471"/>
            <a:ext cx="837367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1. Control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switch or transducer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set transducer range, drawdown, overpressure, psi setpoint 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2. Maximum Motor Current</a:t>
            </a:r>
            <a:endParaRPr lang="en-US" sz="2000" dirty="0">
              <a:solidFill>
                <a:schemeClr val="bg2">
                  <a:lumMod val="90000"/>
                </a:schemeClr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3. Maximum Frequency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 50 – 80 Hz </a:t>
            </a:r>
          </a:p>
          <a:p>
            <a:r>
              <a:rPr lang="en-US" sz="2400" dirty="0">
                <a:solidFill>
                  <a:srgbClr val="002060"/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4. Pass Code Enable </a:t>
            </a:r>
          </a:p>
          <a:p>
            <a:endParaRPr lang="en-US" sz="2400" dirty="0">
              <a:solidFill>
                <a:srgbClr val="002060"/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9DA95C-44E3-8FA6-4BEA-62A655635314}"/>
              </a:ext>
            </a:extLst>
          </p:cNvPr>
          <p:cNvSpPr txBox="1"/>
          <p:nvPr/>
        </p:nvSpPr>
        <p:spPr>
          <a:xfrm>
            <a:off x="0" y="3324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COMMANDER PRO MENU OPTIONS 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1DD19A3-D794-30C1-F6A8-75E83C97F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98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87123-9D79-5962-6EDE-61CE61A4D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38A90E-74E4-4CAD-2C0A-3614732CCA8C}"/>
              </a:ext>
            </a:extLst>
          </p:cNvPr>
          <p:cNvSpPr txBox="1"/>
          <p:nvPr/>
        </p:nvSpPr>
        <p:spPr>
          <a:xfrm>
            <a:off x="1909162" y="1360471"/>
            <a:ext cx="83736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1. Control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switch or transducer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set transducer range, drawdown, overpressure, psi setpoint 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2. Maximum Motor Current</a:t>
            </a:r>
            <a:endParaRPr lang="en-US" sz="2000" dirty="0">
              <a:solidFill>
                <a:schemeClr val="bg2">
                  <a:lumMod val="90000"/>
                </a:schemeClr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3. Maximum Frequency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 50 – 80 Hz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4. Pass Code Enable </a:t>
            </a:r>
          </a:p>
          <a:p>
            <a:r>
              <a:rPr lang="en-US" sz="2400" dirty="0">
                <a:solidFill>
                  <a:srgbClr val="002060"/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5. Underload Protection </a:t>
            </a:r>
          </a:p>
          <a:p>
            <a:pPr marL="514350" indent="-514350">
              <a:buAutoNum type="arabicPeriod"/>
            </a:pPr>
            <a:endParaRPr lang="en-US" sz="2400" dirty="0">
              <a:solidFill>
                <a:srgbClr val="002060"/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9EEC88-C17C-6320-4B7B-6D24C8452919}"/>
              </a:ext>
            </a:extLst>
          </p:cNvPr>
          <p:cNvSpPr txBox="1"/>
          <p:nvPr/>
        </p:nvSpPr>
        <p:spPr>
          <a:xfrm>
            <a:off x="0" y="3324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COMMANDER PRO MENU OPTIONS 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38ADB52-EB3E-B177-E481-09467E68E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68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E8105-8FD5-CF17-95E7-48441A0DF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65E272-8927-F956-D1B3-B2142703078D}"/>
              </a:ext>
            </a:extLst>
          </p:cNvPr>
          <p:cNvSpPr txBox="1"/>
          <p:nvPr/>
        </p:nvSpPr>
        <p:spPr>
          <a:xfrm>
            <a:off x="1909162" y="1360471"/>
            <a:ext cx="83736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1. Control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switch or transducer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set transducer range, drawdown, overpressure, psi setpoint 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2. Maximum Motor Current</a:t>
            </a:r>
            <a:endParaRPr lang="en-US" sz="2000" dirty="0">
              <a:solidFill>
                <a:schemeClr val="bg2">
                  <a:lumMod val="90000"/>
                </a:schemeClr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3. Maximum Frequency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 50 – 80 Hz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4. Pass Code Enable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5. Underload Protection </a:t>
            </a:r>
          </a:p>
          <a:p>
            <a:r>
              <a:rPr lang="en-US" sz="2400" dirty="0">
                <a:solidFill>
                  <a:srgbClr val="002060"/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6. Standby Sensitivity </a:t>
            </a:r>
          </a:p>
          <a:p>
            <a:pPr marL="514350" indent="-514350">
              <a:buAutoNum type="arabicPeriod"/>
            </a:pPr>
            <a:endParaRPr lang="en-US" sz="2400" dirty="0">
              <a:solidFill>
                <a:srgbClr val="002060"/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62F1B5-E0F9-C949-93AF-5970AEE7EF4F}"/>
              </a:ext>
            </a:extLst>
          </p:cNvPr>
          <p:cNvSpPr txBox="1"/>
          <p:nvPr/>
        </p:nvSpPr>
        <p:spPr>
          <a:xfrm>
            <a:off x="0" y="3324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COMMANDER PRO MENU OPTIONS 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40BAD61-78AC-7BBD-9C3F-5FFFF7858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6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EAB1D-E49D-B8DD-6085-A82F01E42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4F282C-FA8F-3BB7-4DFF-97FEC57E13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" t="39022" r="34055" b="2"/>
          <a:stretch/>
        </p:blipFill>
        <p:spPr>
          <a:xfrm>
            <a:off x="1012486" y="1897223"/>
            <a:ext cx="2133022" cy="37665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3F953B-605A-9272-5E42-1863FE16FA49}"/>
              </a:ext>
            </a:extLst>
          </p:cNvPr>
          <p:cNvSpPr txBox="1"/>
          <p:nvPr/>
        </p:nvSpPr>
        <p:spPr>
          <a:xfrm>
            <a:off x="0" y="23143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COMMANDER PRO VFD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27677-888C-3C78-FA61-705B4FFAF0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" t="39022" r="34055" b="2"/>
          <a:stretch/>
        </p:blipFill>
        <p:spPr>
          <a:xfrm>
            <a:off x="4915262" y="1897223"/>
            <a:ext cx="2133022" cy="3766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6CCEA3-069E-BEBA-1553-9302EA15E1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" t="39022" r="34055" b="2"/>
          <a:stretch/>
        </p:blipFill>
        <p:spPr>
          <a:xfrm>
            <a:off x="8642351" y="1897223"/>
            <a:ext cx="2133022" cy="37665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FA0FF3-1166-1EF5-A4C6-EB40413236C4}"/>
              </a:ext>
            </a:extLst>
          </p:cNvPr>
          <p:cNvSpPr txBox="1"/>
          <p:nvPr/>
        </p:nvSpPr>
        <p:spPr>
          <a:xfrm>
            <a:off x="1268991" y="4040789"/>
            <a:ext cx="1562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TVS15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43CFEA-86B6-8313-3C80-F9BA0204E760}"/>
              </a:ext>
            </a:extLst>
          </p:cNvPr>
          <p:cNvSpPr txBox="1"/>
          <p:nvPr/>
        </p:nvSpPr>
        <p:spPr>
          <a:xfrm>
            <a:off x="5185615" y="4039239"/>
            <a:ext cx="1562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TVS20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3B45F3-C1BD-5EE1-E36F-3E33F53645DC}"/>
              </a:ext>
            </a:extLst>
          </p:cNvPr>
          <p:cNvSpPr txBox="1"/>
          <p:nvPr/>
        </p:nvSpPr>
        <p:spPr>
          <a:xfrm>
            <a:off x="8912704" y="4039239"/>
            <a:ext cx="1562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TVS30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747587-CE30-0B43-DDB3-7CCD9AC2587F}"/>
              </a:ext>
            </a:extLst>
          </p:cNvPr>
          <p:cNvSpPr txBox="1"/>
          <p:nvPr/>
        </p:nvSpPr>
        <p:spPr>
          <a:xfrm>
            <a:off x="0" y="94311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wire three phase 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3 wire single phase 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4C1DD8B3-71C0-ECE4-ECEB-5CD78F0C1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59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2CCEF-924B-1E47-546F-B36DAB710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9637B3-2B86-5A07-5A14-C1A5EC0FCEAE}"/>
              </a:ext>
            </a:extLst>
          </p:cNvPr>
          <p:cNvSpPr txBox="1"/>
          <p:nvPr/>
        </p:nvSpPr>
        <p:spPr>
          <a:xfrm>
            <a:off x="1909162" y="1360471"/>
            <a:ext cx="837367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1. Control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switch or transducer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set transducer range, drawdown, overpressure, psi setpoint 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2. Maximum Motor Current</a:t>
            </a:r>
            <a:endParaRPr lang="en-US" sz="2000" dirty="0">
              <a:solidFill>
                <a:schemeClr val="bg2">
                  <a:lumMod val="90000"/>
                </a:schemeClr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3. Maximum Frequency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 50 – 80 Hz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4. Pass Code Enable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5. Underload Protection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6. Standby Sensitivity </a:t>
            </a:r>
          </a:p>
          <a:p>
            <a:r>
              <a:rPr lang="en-US" sz="2400" dirty="0">
                <a:solidFill>
                  <a:srgbClr val="002060"/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7. Broken Pipe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(1/2 – 48) Hours  </a:t>
            </a:r>
          </a:p>
          <a:p>
            <a:pPr marL="514350" indent="-514350">
              <a:buAutoNum type="arabicPeriod"/>
            </a:pPr>
            <a:endParaRPr lang="en-US" sz="2400" dirty="0">
              <a:solidFill>
                <a:srgbClr val="002060"/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29D742-1E45-FF60-44DB-EE38CF31B22B}"/>
              </a:ext>
            </a:extLst>
          </p:cNvPr>
          <p:cNvSpPr txBox="1"/>
          <p:nvPr/>
        </p:nvSpPr>
        <p:spPr>
          <a:xfrm>
            <a:off x="0" y="3324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COMMANDER PRO MENU OPTIONS 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6FF94F-0650-39CE-F005-DC48F2805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91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2FF49-5AD8-B146-F94A-BD6FD00EA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E8B45E-C332-B25F-FC5E-828AE9A3271B}"/>
              </a:ext>
            </a:extLst>
          </p:cNvPr>
          <p:cNvSpPr txBox="1"/>
          <p:nvPr/>
        </p:nvSpPr>
        <p:spPr>
          <a:xfrm>
            <a:off x="1909162" y="1360471"/>
            <a:ext cx="83736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1. Control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switch or transducer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set transducer range, drawdown, overpressure, psi setpoint 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2. Maximum Motor Current</a:t>
            </a:r>
            <a:endParaRPr lang="en-US" sz="2000" dirty="0">
              <a:solidFill>
                <a:schemeClr val="bg2">
                  <a:lumMod val="90000"/>
                </a:schemeClr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3. Maximum Frequency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 50 – 80 Hz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4. Pass Code Enable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5. Underload Protection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6. Standby Sensitivity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7. Broken Pipe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(1/2 – 48) Hours  </a:t>
            </a:r>
          </a:p>
          <a:p>
            <a:r>
              <a:rPr lang="en-US" sz="2400" dirty="0">
                <a:solidFill>
                  <a:srgbClr val="002060"/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8. Advanced Features </a:t>
            </a:r>
          </a:p>
          <a:p>
            <a:pPr marL="514350" indent="-514350">
              <a:buAutoNum type="arabicPeriod"/>
            </a:pPr>
            <a:endParaRPr lang="en-US" sz="2400" dirty="0">
              <a:solidFill>
                <a:srgbClr val="002060"/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22555E-4176-18B4-3CD8-BDB47F51CC34}"/>
              </a:ext>
            </a:extLst>
          </p:cNvPr>
          <p:cNvSpPr txBox="1"/>
          <p:nvPr/>
        </p:nvSpPr>
        <p:spPr>
          <a:xfrm>
            <a:off x="0" y="3324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COMMANDER PRO MENU OPTIONS 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BA1151C-7D64-E9AA-8B6C-D1542F83A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71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A0A39-5886-8663-C6B6-50E846358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13B303-C75C-1CCB-127C-F3D9B2654112}"/>
              </a:ext>
            </a:extLst>
          </p:cNvPr>
          <p:cNvSpPr txBox="1"/>
          <p:nvPr/>
        </p:nvSpPr>
        <p:spPr>
          <a:xfrm>
            <a:off x="1909162" y="1360471"/>
            <a:ext cx="837367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1. Control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switch or transducer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set transducer range, drawdown, overpressure, psi setpoint 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2. Maximum Motor Current</a:t>
            </a:r>
            <a:endParaRPr lang="en-US" sz="2000" dirty="0">
              <a:solidFill>
                <a:schemeClr val="bg2">
                  <a:lumMod val="90000"/>
                </a:schemeClr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3. Maximum Frequency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 50 – 80 Hz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4. Pass Code Enable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5. Underload Protection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6. Standby Sensitivity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7. Broken Pipe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(1/2 – 48) Hours 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8. Advanced Features </a:t>
            </a:r>
          </a:p>
          <a:p>
            <a:r>
              <a:rPr lang="en-US" sz="2400" dirty="0">
                <a:solidFill>
                  <a:srgbClr val="002060"/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9. Reset to Factory Defaults </a:t>
            </a:r>
          </a:p>
          <a:p>
            <a:pPr marL="514350" indent="-514350">
              <a:buAutoNum type="arabicPeriod"/>
            </a:pPr>
            <a:endParaRPr lang="en-US" sz="2400" dirty="0">
              <a:solidFill>
                <a:srgbClr val="002060"/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CB7FC3-69D9-7CBD-F5BC-FE20266980AB}"/>
              </a:ext>
            </a:extLst>
          </p:cNvPr>
          <p:cNvSpPr txBox="1"/>
          <p:nvPr/>
        </p:nvSpPr>
        <p:spPr>
          <a:xfrm>
            <a:off x="0" y="3324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COMMANDER PRO MENU OPTIONS 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5A92145-0554-EC7E-1FAF-7749BE743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0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61126-86F6-5FD9-0EF6-58D420162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B71BCA-F983-F594-B63A-449EBF6A7430}"/>
              </a:ext>
            </a:extLst>
          </p:cNvPr>
          <p:cNvSpPr txBox="1"/>
          <p:nvPr/>
        </p:nvSpPr>
        <p:spPr>
          <a:xfrm>
            <a:off x="1909162" y="1360471"/>
            <a:ext cx="837367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1. Control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switch or transducer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set transducer range, drawdown, overpressure, psi setpoint 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2. Maximum Motor Current</a:t>
            </a:r>
            <a:endParaRPr lang="en-US" sz="2000" dirty="0">
              <a:solidFill>
                <a:schemeClr val="bg2">
                  <a:lumMod val="90000"/>
                </a:schemeClr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3. Maximum Frequency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 50 – 80 Hz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4. Pass Code Enable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5. Underload Protection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6. Standby Sensitivity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7. Broken Pipe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(1/2 – 48) Hours 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8. Advanced Features </a:t>
            </a: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9. Reset to Factory Defaults </a:t>
            </a:r>
          </a:p>
          <a:p>
            <a:r>
              <a:rPr lang="en-US" sz="2400" dirty="0">
                <a:solidFill>
                  <a:srgbClr val="002060"/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10. Control Settings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Ramp rate adjustments, transducer calibration  </a:t>
            </a:r>
          </a:p>
          <a:p>
            <a:pPr marL="514350" indent="-514350">
              <a:buAutoNum type="arabicPeriod"/>
            </a:pPr>
            <a:endParaRPr lang="en-US" sz="2400" dirty="0">
              <a:solidFill>
                <a:srgbClr val="002060"/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E5337-D376-6793-86DA-A5C250F0A6A3}"/>
              </a:ext>
            </a:extLst>
          </p:cNvPr>
          <p:cNvSpPr txBox="1"/>
          <p:nvPr/>
        </p:nvSpPr>
        <p:spPr>
          <a:xfrm>
            <a:off x="0" y="3324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COMMANDER PRO MENU OPTIONS 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EC81B01-30DF-4C65-75F0-C6B48A0C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31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8C0CA7-2961-790A-C84B-03B1E413B0CF}"/>
              </a:ext>
            </a:extLst>
          </p:cNvPr>
          <p:cNvSpPr txBox="1"/>
          <p:nvPr/>
        </p:nvSpPr>
        <p:spPr>
          <a:xfrm>
            <a:off x="0" y="3324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COMMANDER PRO MENU OPTIONS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D6BECB-5647-D081-1D9F-090440C0DE77}"/>
              </a:ext>
            </a:extLst>
          </p:cNvPr>
          <p:cNvSpPr txBox="1"/>
          <p:nvPr/>
        </p:nvSpPr>
        <p:spPr>
          <a:xfrm>
            <a:off x="1909162" y="1609046"/>
            <a:ext cx="83736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1. Control</a:t>
            </a:r>
          </a:p>
          <a:p>
            <a:r>
              <a:rPr lang="en-US" sz="2400" dirty="0">
                <a:solidFill>
                  <a:srgbClr val="002060"/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2. Maximum Motor Current</a:t>
            </a:r>
            <a:endParaRPr lang="en-US" sz="2000" dirty="0">
              <a:solidFill>
                <a:srgbClr val="002060"/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3. Maximum Frequency</a:t>
            </a:r>
          </a:p>
          <a:p>
            <a:r>
              <a:rPr lang="en-US" sz="2400" dirty="0">
                <a:solidFill>
                  <a:srgbClr val="002060"/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4. Pass Code Enable </a:t>
            </a:r>
          </a:p>
          <a:p>
            <a:r>
              <a:rPr lang="en-US" sz="2400" dirty="0">
                <a:solidFill>
                  <a:srgbClr val="FF0000"/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5. Underload Protection </a:t>
            </a:r>
          </a:p>
          <a:p>
            <a:r>
              <a:rPr lang="en-US" sz="2400" dirty="0">
                <a:solidFill>
                  <a:srgbClr val="FF0000"/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6. Standby Sensitivity </a:t>
            </a:r>
          </a:p>
          <a:p>
            <a:r>
              <a:rPr lang="en-US" sz="2400" dirty="0">
                <a:solidFill>
                  <a:srgbClr val="002060"/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7. Broken Pipe</a:t>
            </a:r>
          </a:p>
          <a:p>
            <a:r>
              <a:rPr lang="en-US" sz="2400" dirty="0">
                <a:solidFill>
                  <a:srgbClr val="002060"/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8. Advanced Features </a:t>
            </a:r>
          </a:p>
          <a:p>
            <a:r>
              <a:rPr lang="en-US" sz="2400" dirty="0">
                <a:solidFill>
                  <a:srgbClr val="002060"/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9. Reset to Factory Defaults </a:t>
            </a:r>
          </a:p>
          <a:p>
            <a:r>
              <a:rPr lang="en-US" sz="2400" dirty="0">
                <a:solidFill>
                  <a:srgbClr val="002060"/>
                </a:solidFill>
                <a:latin typeface="Franklin Gothic Demi" panose="020F0502020204030204" pitchFamily="34" charset="0"/>
                <a:cs typeface="Times New Roman" panose="02020603050405020304" pitchFamily="18" charset="0"/>
              </a:rPr>
              <a:t>10. Control Settings </a:t>
            </a:r>
          </a:p>
          <a:p>
            <a:pPr marL="514350" indent="-514350">
              <a:buAutoNum type="arabicPeriod"/>
            </a:pPr>
            <a:endParaRPr lang="en-US" sz="2400" dirty="0">
              <a:solidFill>
                <a:srgbClr val="002060"/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Franklin Gothic Dem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7E3736B-7D1F-EC8D-BD68-EB167656F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25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5DC4CB-3FA2-45AC-B093-ECB01B88B0CE}"/>
              </a:ext>
            </a:extLst>
          </p:cNvPr>
          <p:cNvSpPr txBox="1"/>
          <p:nvPr/>
        </p:nvSpPr>
        <p:spPr>
          <a:xfrm>
            <a:off x="0" y="1501527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The VFD is operating from and reacting to a short list of measurables: </a:t>
            </a:r>
          </a:p>
          <a:p>
            <a:pPr algn="ctr"/>
            <a:endParaRPr lang="en-US" sz="28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Voltage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Motor Running Amps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System Pressure (PSI)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Motor Frequency (Hz)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Internal Temp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Cycle Run Time  </a:t>
            </a:r>
          </a:p>
          <a:p>
            <a:pPr algn="ctr"/>
            <a:endParaRPr lang="en-US" sz="28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EA48259-7ADA-057F-45FD-F0FC66A37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70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C6095C-58D4-4976-8C3A-0194463D5E93}"/>
              </a:ext>
            </a:extLst>
          </p:cNvPr>
          <p:cNvSpPr txBox="1"/>
          <p:nvPr/>
        </p:nvSpPr>
        <p:spPr>
          <a:xfrm>
            <a:off x="485312" y="1132257"/>
            <a:ext cx="112213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Underload protection/fault is normally caused by over-pumping (dry well) condition or pumping against a closed valve. </a:t>
            </a: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Underload is triggered by two measurables: </a:t>
            </a: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C4FEC-343E-43F9-AF0E-2CEB3C115A5D}"/>
              </a:ext>
            </a:extLst>
          </p:cNvPr>
          <p:cNvSpPr txBox="1"/>
          <p:nvPr/>
        </p:nvSpPr>
        <p:spPr>
          <a:xfrm>
            <a:off x="0" y="8057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What is Underload Protection?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99254C-0272-BF0A-4A5B-011322C05C5A}"/>
              </a:ext>
            </a:extLst>
          </p:cNvPr>
          <p:cNvSpPr txBox="1"/>
          <p:nvPr/>
        </p:nvSpPr>
        <p:spPr>
          <a:xfrm>
            <a:off x="1632735" y="3890668"/>
            <a:ext cx="3358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MOTOR AMPS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5C2EA7-E09C-0768-D9B7-796D9135085D}"/>
              </a:ext>
            </a:extLst>
          </p:cNvPr>
          <p:cNvSpPr txBox="1"/>
          <p:nvPr/>
        </p:nvSpPr>
        <p:spPr>
          <a:xfrm>
            <a:off x="7159853" y="3675225"/>
            <a:ext cx="3358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MOTOR FREQUENCY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4C5F5-91AA-613A-455D-EB8348922F1E}"/>
              </a:ext>
            </a:extLst>
          </p:cNvPr>
          <p:cNvSpPr/>
          <p:nvPr/>
        </p:nvSpPr>
        <p:spPr>
          <a:xfrm>
            <a:off x="1116825" y="3099187"/>
            <a:ext cx="4446357" cy="21080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407E29-F215-79BE-1094-071140C16C73}"/>
              </a:ext>
            </a:extLst>
          </p:cNvPr>
          <p:cNvSpPr/>
          <p:nvPr/>
        </p:nvSpPr>
        <p:spPr>
          <a:xfrm>
            <a:off x="6615711" y="3091044"/>
            <a:ext cx="4446357" cy="21080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99F7F95-569A-2A70-19A3-B5494F21B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48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83C7E-4486-C383-ABDD-229C3D539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5F58EC-FA53-3F53-47E4-9020F97D1CE2}"/>
              </a:ext>
            </a:extLst>
          </p:cNvPr>
          <p:cNvSpPr txBox="1"/>
          <p:nvPr/>
        </p:nvSpPr>
        <p:spPr>
          <a:xfrm>
            <a:off x="485312" y="1132257"/>
            <a:ext cx="112213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Underload protection/fault is normally caused by over-pumping (dry well) condition or pumping against a closed valve. </a:t>
            </a: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Underload is triggered by two measurables: </a:t>
            </a: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E40F1A-68B9-00E0-BDF0-F0802A034306}"/>
              </a:ext>
            </a:extLst>
          </p:cNvPr>
          <p:cNvSpPr txBox="1"/>
          <p:nvPr/>
        </p:nvSpPr>
        <p:spPr>
          <a:xfrm>
            <a:off x="0" y="8057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What is Underload Protection?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72733A-D899-908E-F47A-C1DDE41C109F}"/>
              </a:ext>
            </a:extLst>
          </p:cNvPr>
          <p:cNvSpPr txBox="1"/>
          <p:nvPr/>
        </p:nvSpPr>
        <p:spPr>
          <a:xfrm>
            <a:off x="1514072" y="3675224"/>
            <a:ext cx="3358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REDUCED RUNNING AMPS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132EB9-994E-68A7-C938-4904AA98B4A2}"/>
              </a:ext>
            </a:extLst>
          </p:cNvPr>
          <p:cNvSpPr txBox="1"/>
          <p:nvPr/>
        </p:nvSpPr>
        <p:spPr>
          <a:xfrm>
            <a:off x="7159853" y="3675225"/>
            <a:ext cx="3358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MAXIMUM MOTOR FREQUENCY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099EB8-8E1D-3EF5-32AA-5A6DE942E33A}"/>
              </a:ext>
            </a:extLst>
          </p:cNvPr>
          <p:cNvSpPr/>
          <p:nvPr/>
        </p:nvSpPr>
        <p:spPr>
          <a:xfrm>
            <a:off x="1116825" y="3099187"/>
            <a:ext cx="4446357" cy="21080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42114-E262-10F8-C7EB-CFF494278F07}"/>
              </a:ext>
            </a:extLst>
          </p:cNvPr>
          <p:cNvSpPr/>
          <p:nvPr/>
        </p:nvSpPr>
        <p:spPr>
          <a:xfrm>
            <a:off x="6615711" y="3091044"/>
            <a:ext cx="4446357" cy="21080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D31DDE9-B7B9-18AA-3434-3763F0B9F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80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21FB9-601C-FB3E-DE07-652608D6A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9754AC-1CC7-39A3-0B0B-AA925ECEED40}"/>
              </a:ext>
            </a:extLst>
          </p:cNvPr>
          <p:cNvSpPr txBox="1"/>
          <p:nvPr/>
        </p:nvSpPr>
        <p:spPr>
          <a:xfrm>
            <a:off x="485312" y="1132257"/>
            <a:ext cx="112213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Underload protection/fault is normally caused by over-pumping (dry well) condition or pumping against a closed valve. </a:t>
            </a: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Underload is triggered by two measurables: </a:t>
            </a: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BE710-D1A7-2F3B-2F68-D8467C4BE734}"/>
              </a:ext>
            </a:extLst>
          </p:cNvPr>
          <p:cNvSpPr txBox="1"/>
          <p:nvPr/>
        </p:nvSpPr>
        <p:spPr>
          <a:xfrm>
            <a:off x="0" y="8057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What is Underload Protection?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82DE3-AF38-8E72-2B4B-DDD27E78478B}"/>
              </a:ext>
            </a:extLst>
          </p:cNvPr>
          <p:cNvSpPr txBox="1"/>
          <p:nvPr/>
        </p:nvSpPr>
        <p:spPr>
          <a:xfrm>
            <a:off x="1527180" y="3675224"/>
            <a:ext cx="3358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REDUCED RUNNING AMPS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89910C-60CC-6CED-B5EA-7525F698F991}"/>
              </a:ext>
            </a:extLst>
          </p:cNvPr>
          <p:cNvSpPr txBox="1"/>
          <p:nvPr/>
        </p:nvSpPr>
        <p:spPr>
          <a:xfrm>
            <a:off x="7159853" y="3675225"/>
            <a:ext cx="3358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MAXIMUM MOTOR FREQUENCY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D50C6-2E2C-3BF8-704E-2F8ED10D1680}"/>
              </a:ext>
            </a:extLst>
          </p:cNvPr>
          <p:cNvSpPr/>
          <p:nvPr/>
        </p:nvSpPr>
        <p:spPr>
          <a:xfrm>
            <a:off x="1129933" y="3099187"/>
            <a:ext cx="4446357" cy="21080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70953-3BF4-F89F-328D-4EEA55E818F5}"/>
              </a:ext>
            </a:extLst>
          </p:cNvPr>
          <p:cNvSpPr/>
          <p:nvPr/>
        </p:nvSpPr>
        <p:spPr>
          <a:xfrm>
            <a:off x="6615711" y="3091044"/>
            <a:ext cx="4446357" cy="21080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BDF38D-01FA-0AF5-4C19-F63172F6EE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77" r="65910" b="23050"/>
          <a:stretch/>
        </p:blipFill>
        <p:spPr>
          <a:xfrm>
            <a:off x="978286" y="5345956"/>
            <a:ext cx="4723433" cy="9541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61A3656-5A87-C316-9A46-F94770C3A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94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C9F1D-F352-116C-66FC-D5FB6DC25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C2FF02-BAD5-52A9-EA5E-C3EB6139B0ED}"/>
              </a:ext>
            </a:extLst>
          </p:cNvPr>
          <p:cNvSpPr txBox="1"/>
          <p:nvPr/>
        </p:nvSpPr>
        <p:spPr>
          <a:xfrm>
            <a:off x="548133" y="1383543"/>
            <a:ext cx="112213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When the motor is running at full speed (maximum frequency setpoint) AND below the underload amp threshold the drive will display an Underload Fault. </a:t>
            </a: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For example: </a:t>
            </a:r>
          </a:p>
          <a:p>
            <a:r>
              <a:rPr lang="en-US" sz="20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TVS15 – </a:t>
            </a:r>
          </a:p>
          <a:p>
            <a:r>
              <a:rPr lang="en-US" sz="20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Max Frequency set @ 60Hz </a:t>
            </a:r>
          </a:p>
          <a:p>
            <a:r>
              <a:rPr lang="en-US" sz="20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Max Motor Current @ 5.9</a:t>
            </a:r>
          </a:p>
          <a:p>
            <a:r>
              <a:rPr lang="en-US" sz="20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Underload Amps default set @ 3.9 (roughly 65% of max, self adjusting)</a:t>
            </a:r>
          </a:p>
          <a:p>
            <a:r>
              <a:rPr lang="en-US" sz="20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Underload occurs when motor is running at full frequency of 60Hz and below the 3.9amp threshold.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2923C2-B303-E9F5-EEA8-73884BAFA4D0}"/>
              </a:ext>
            </a:extLst>
          </p:cNvPr>
          <p:cNvSpPr txBox="1"/>
          <p:nvPr/>
        </p:nvSpPr>
        <p:spPr>
          <a:xfrm>
            <a:off x="0" y="8057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What is Underload Protection?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5926828-53D8-8EF9-B4EC-4F155C35C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18FD23-D482-4652-D8FF-18CA7A767E30}"/>
              </a:ext>
            </a:extLst>
          </p:cNvPr>
          <p:cNvSpPr txBox="1"/>
          <p:nvPr/>
        </p:nvSpPr>
        <p:spPr>
          <a:xfrm>
            <a:off x="0" y="3324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COMMANDER PRO INITIAL SETUP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EC53EF-D5F9-237B-CD59-23F372756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760" y="1194250"/>
            <a:ext cx="4178750" cy="53313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55D8DA-AA1D-F22F-BDC3-701E7A7F04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362" t="6286" r="21050" b="1955"/>
          <a:stretch>
            <a:fillRect/>
          </a:stretch>
        </p:blipFill>
        <p:spPr>
          <a:xfrm>
            <a:off x="1620982" y="0"/>
            <a:ext cx="8629650" cy="680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5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93415-1603-3123-BFBE-381A51D28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45F1E6-1709-8A15-71F0-E4B1056D0989}"/>
              </a:ext>
            </a:extLst>
          </p:cNvPr>
          <p:cNvSpPr txBox="1"/>
          <p:nvPr/>
        </p:nvSpPr>
        <p:spPr>
          <a:xfrm>
            <a:off x="485312" y="1132257"/>
            <a:ext cx="112213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When Underload Fault occurs, the VFD will reset based on the programmed off time in option #5. </a:t>
            </a: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This setting is on by default which automatically resets based on run time prior to fault: </a:t>
            </a: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The auto reset can be overridden with a specified amount of time –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15 – 240 minutes, 12hrs or 24hrs </a:t>
            </a: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DE4D34-FCEB-A5E1-8A09-6F5B46F779DF}"/>
              </a:ext>
            </a:extLst>
          </p:cNvPr>
          <p:cNvSpPr txBox="1"/>
          <p:nvPr/>
        </p:nvSpPr>
        <p:spPr>
          <a:xfrm>
            <a:off x="0" y="8057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What is Underload off time?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84476-982D-2B4E-73C9-42671D2A9E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59"/>
          <a:stretch/>
        </p:blipFill>
        <p:spPr>
          <a:xfrm>
            <a:off x="1499730" y="2281561"/>
            <a:ext cx="3427377" cy="2166150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16628F0-C58B-1B20-23C4-4C8004C7E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13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0D0A9-E36D-955D-1EB2-F5832DBCA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137378-2AF1-208A-82DA-724801C5E07B}"/>
              </a:ext>
            </a:extLst>
          </p:cNvPr>
          <p:cNvSpPr txBox="1"/>
          <p:nvPr/>
        </p:nvSpPr>
        <p:spPr>
          <a:xfrm>
            <a:off x="0" y="8057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What is Standby Sensitivity?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63AE7E-86CD-7E79-8FD4-A564AE6C73B8}"/>
              </a:ext>
            </a:extLst>
          </p:cNvPr>
          <p:cNvSpPr txBox="1"/>
          <p:nvPr/>
        </p:nvSpPr>
        <p:spPr>
          <a:xfrm>
            <a:off x="1450398" y="2502558"/>
            <a:ext cx="3358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MOTOR 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AMPS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F348C4-D56B-C561-CB4A-92FDEF620F41}"/>
              </a:ext>
            </a:extLst>
          </p:cNvPr>
          <p:cNvSpPr txBox="1"/>
          <p:nvPr/>
        </p:nvSpPr>
        <p:spPr>
          <a:xfrm>
            <a:off x="7083071" y="2502559"/>
            <a:ext cx="3358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MOTOR FREQUENCY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C92828-7FE7-7343-DFDE-1A8CDFC26CDC}"/>
              </a:ext>
            </a:extLst>
          </p:cNvPr>
          <p:cNvSpPr/>
          <p:nvPr/>
        </p:nvSpPr>
        <p:spPr>
          <a:xfrm>
            <a:off x="1053151" y="1926521"/>
            <a:ext cx="4446357" cy="21080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563E94-D7E3-AB95-35CF-0BA4F25D99C1}"/>
              </a:ext>
            </a:extLst>
          </p:cNvPr>
          <p:cNvSpPr/>
          <p:nvPr/>
        </p:nvSpPr>
        <p:spPr>
          <a:xfrm>
            <a:off x="6538929" y="1918378"/>
            <a:ext cx="4446357" cy="21080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ED45D7-5D36-A803-C461-D1AF2DE11677}"/>
              </a:ext>
            </a:extLst>
          </p:cNvPr>
          <p:cNvSpPr txBox="1"/>
          <p:nvPr/>
        </p:nvSpPr>
        <p:spPr>
          <a:xfrm>
            <a:off x="4024911" y="5007270"/>
            <a:ext cx="3358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SYSTEM 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PRESSURE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3E26E9-3AF9-1BEB-F1D7-A3D70D9C7CCF}"/>
              </a:ext>
            </a:extLst>
          </p:cNvPr>
          <p:cNvSpPr/>
          <p:nvPr/>
        </p:nvSpPr>
        <p:spPr>
          <a:xfrm>
            <a:off x="3627664" y="4431233"/>
            <a:ext cx="4446357" cy="21080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AA50E71-FFFD-43EC-0220-A126CF269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98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A097A-B5CC-A781-3E16-459210BD4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C2652F-C479-81A9-40E9-3A6CE390D4ED}"/>
              </a:ext>
            </a:extLst>
          </p:cNvPr>
          <p:cNvSpPr txBox="1"/>
          <p:nvPr/>
        </p:nvSpPr>
        <p:spPr>
          <a:xfrm>
            <a:off x="622916" y="1407465"/>
            <a:ext cx="109461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The following parameters allow the drive to go into standby. </a:t>
            </a: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PSI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Motor Amps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Motor Frequency  </a:t>
            </a: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All three data points are preset with the assumption that below setpoint operation indicates no flow so drive should go into standby. </a:t>
            </a: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PSI – maintained within ½ psi of setpoint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Motor Amps – set @ 3.3 (default for 1.5hp w/max set @ 5.9, self adjusting)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Motor Frequency  - below 50 Hz </a:t>
            </a:r>
          </a:p>
          <a:p>
            <a:endParaRPr lang="en-US" sz="20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Conversely, if any one of the data points is higher than preset, the VFD continues to run the system as it recognizes the higher data points correlate to water usage.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131CB-945A-B9CF-CB6E-D2E1FB4FA958}"/>
              </a:ext>
            </a:extLst>
          </p:cNvPr>
          <p:cNvSpPr txBox="1"/>
          <p:nvPr/>
        </p:nvSpPr>
        <p:spPr>
          <a:xfrm>
            <a:off x="0" y="8057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What is Standby Sensitivity?</a:t>
            </a:r>
          </a:p>
        </p:txBody>
      </p:sp>
    </p:spTree>
    <p:extLst>
      <p:ext uri="{BB962C8B-B14F-4D97-AF65-F5344CB8AC3E}">
        <p14:creationId xmlns:p14="http://schemas.microsoft.com/office/powerpoint/2010/main" val="1465697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C6095C-58D4-4976-8C3A-0194463D5E93}"/>
              </a:ext>
            </a:extLst>
          </p:cNvPr>
          <p:cNvSpPr txBox="1"/>
          <p:nvPr/>
        </p:nvSpPr>
        <p:spPr>
          <a:xfrm>
            <a:off x="511945" y="1303572"/>
            <a:ext cx="111681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For example, TVS15 setup on a three phase 1.5hp sub motor set with max current @ 5.9 amps. This preset point (5.9 amps) will automatically generate a standby current in option #6: </a:t>
            </a:r>
          </a:p>
          <a:p>
            <a:endParaRPr lang="en-US" sz="24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PSI – 0.5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This data point tells the drive that when pressure is within 1/2psi of set point to begin standby operation. </a:t>
            </a:r>
            <a:r>
              <a:rPr lang="en-US" sz="24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Motor Amps -  3.3 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This data point tells the drive that when current is at or below 3.3 amps &amp; pressure is within 1/2 psi of set point to continue standby operation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Motor Frequency – 50Hz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 This data point tells the drive that when motor is operating at or below 50Hz, at or below 3.3 amps and with ½ psi of setpoint to continue standby.    </a:t>
            </a:r>
          </a:p>
          <a:p>
            <a:endParaRPr lang="en-US" sz="24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9C3220-8002-551D-23C5-00D6BA6D6968}"/>
              </a:ext>
            </a:extLst>
          </p:cNvPr>
          <p:cNvSpPr txBox="1"/>
          <p:nvPr/>
        </p:nvSpPr>
        <p:spPr>
          <a:xfrm>
            <a:off x="0" y="8057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What is Standby Sensitivity?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A2BE739-6E47-213D-1080-C1C435D93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36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C6095C-58D4-4976-8C3A-0194463D5E93}"/>
              </a:ext>
            </a:extLst>
          </p:cNvPr>
          <p:cNvSpPr txBox="1"/>
          <p:nvPr/>
        </p:nvSpPr>
        <p:spPr>
          <a:xfrm>
            <a:off x="543017" y="1555275"/>
            <a:ext cx="111059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A situation can arise where the VFD continues to run at a low load while no water is being used. This will usually result in a </a:t>
            </a:r>
            <a:r>
              <a:rPr lang="en-US" sz="2400" b="1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broken pipe trip. </a:t>
            </a:r>
          </a:p>
          <a:p>
            <a:endParaRPr lang="en-US" sz="2400" b="1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There are several contributing factors that cause the drive to run higher than the preset points: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System was sized incorrectly and requires more from pump/motor to make shutoff.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System has changed, such as depleting water table resulting in lower pumping level.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Pump is damaged and not operating at full efficiency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System has developed a leak.</a:t>
            </a:r>
            <a:endParaRPr lang="en-US" sz="28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DD10F4-5737-801D-9481-4D5A30BF54B4}"/>
              </a:ext>
            </a:extLst>
          </p:cNvPr>
          <p:cNvSpPr txBox="1"/>
          <p:nvPr/>
        </p:nvSpPr>
        <p:spPr>
          <a:xfrm>
            <a:off x="0" y="8057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What is Standby Sensitivity?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B113B8A-6B7B-3B85-4FDA-73E965536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23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C6095C-58D4-4976-8C3A-0194463D5E93}"/>
              </a:ext>
            </a:extLst>
          </p:cNvPr>
          <p:cNvSpPr txBox="1"/>
          <p:nvPr/>
        </p:nvSpPr>
        <p:spPr>
          <a:xfrm>
            <a:off x="511945" y="1023614"/>
            <a:ext cx="111681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System is installed and was sized for 50 psi. End user required more pressure and setpoint is adjusted to 70 psi adding 46’ of TDH. </a:t>
            </a:r>
          </a:p>
          <a:p>
            <a:endParaRPr lang="en-US" sz="24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Default System Parameters:  </a:t>
            </a:r>
          </a:p>
          <a:p>
            <a:r>
              <a:rPr lang="en-US" sz="24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Frequency below 50Hz </a:t>
            </a:r>
          </a:p>
          <a:p>
            <a:r>
              <a:rPr lang="en-US" sz="24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PSI within – 0.5 of setpoint</a:t>
            </a:r>
          </a:p>
          <a:p>
            <a:r>
              <a:rPr lang="en-US" sz="24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Current below – 3.3 A </a:t>
            </a:r>
          </a:p>
          <a:p>
            <a:endParaRPr lang="en-US" sz="2400" dirty="0">
              <a:solidFill>
                <a:srgbClr val="002060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Water is not being used and the display on the VFD shows: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436729-93FD-4E51-8BAC-87F883B55690}"/>
              </a:ext>
            </a:extLst>
          </p:cNvPr>
          <p:cNvSpPr/>
          <p:nvPr/>
        </p:nvSpPr>
        <p:spPr>
          <a:xfrm>
            <a:off x="3223541" y="5130238"/>
            <a:ext cx="5437761" cy="1303506"/>
          </a:xfrm>
          <a:prstGeom prst="rect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250EE-EA60-4EFE-AD87-2B77CA173003}"/>
              </a:ext>
            </a:extLst>
          </p:cNvPr>
          <p:cNvSpPr txBox="1"/>
          <p:nvPr/>
        </p:nvSpPr>
        <p:spPr>
          <a:xfrm>
            <a:off x="3223541" y="5199424"/>
            <a:ext cx="5437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Pressure		70 psi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929B5-9E24-46F6-8122-69FE300E3A1E}"/>
              </a:ext>
            </a:extLst>
          </p:cNvPr>
          <p:cNvSpPr txBox="1"/>
          <p:nvPr/>
        </p:nvSpPr>
        <p:spPr>
          <a:xfrm>
            <a:off x="3455987" y="5736120"/>
            <a:ext cx="199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3.5 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3D719-4BC5-4DA6-9A6F-C3DBC29334AA}"/>
              </a:ext>
            </a:extLst>
          </p:cNvPr>
          <p:cNvSpPr txBox="1"/>
          <p:nvPr/>
        </p:nvSpPr>
        <p:spPr>
          <a:xfrm>
            <a:off x="6743472" y="5760160"/>
            <a:ext cx="1658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47 Hz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BF4641-C614-54C1-D63B-E1EFF4839D8C}"/>
              </a:ext>
            </a:extLst>
          </p:cNvPr>
          <p:cNvSpPr txBox="1"/>
          <p:nvPr/>
        </p:nvSpPr>
        <p:spPr>
          <a:xfrm>
            <a:off x="0" y="8057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What is Standby Sensitivity?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44F91B3-09A2-53CC-4EC5-92CE76559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49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436729-93FD-4E51-8BAC-87F883B55690}"/>
              </a:ext>
            </a:extLst>
          </p:cNvPr>
          <p:cNvSpPr/>
          <p:nvPr/>
        </p:nvSpPr>
        <p:spPr>
          <a:xfrm>
            <a:off x="5979898" y="2202843"/>
            <a:ext cx="5437761" cy="1303506"/>
          </a:xfrm>
          <a:prstGeom prst="rect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250EE-EA60-4EFE-AD87-2B77CA173003}"/>
              </a:ext>
            </a:extLst>
          </p:cNvPr>
          <p:cNvSpPr txBox="1"/>
          <p:nvPr/>
        </p:nvSpPr>
        <p:spPr>
          <a:xfrm>
            <a:off x="5979898" y="2272029"/>
            <a:ext cx="5437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Pressure		70 psi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929B5-9E24-46F6-8122-69FE300E3A1E}"/>
              </a:ext>
            </a:extLst>
          </p:cNvPr>
          <p:cNvSpPr txBox="1"/>
          <p:nvPr/>
        </p:nvSpPr>
        <p:spPr>
          <a:xfrm>
            <a:off x="6212344" y="2808725"/>
            <a:ext cx="199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3.5 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3D719-4BC5-4DA6-9A6F-C3DBC29334AA}"/>
              </a:ext>
            </a:extLst>
          </p:cNvPr>
          <p:cNvSpPr txBox="1"/>
          <p:nvPr/>
        </p:nvSpPr>
        <p:spPr>
          <a:xfrm>
            <a:off x="9499829" y="2832765"/>
            <a:ext cx="1658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47 Hz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EC5F64-C7E4-443D-B097-2D4829A1FCB9}"/>
              </a:ext>
            </a:extLst>
          </p:cNvPr>
          <p:cNvSpPr txBox="1"/>
          <p:nvPr/>
        </p:nvSpPr>
        <p:spPr>
          <a:xfrm>
            <a:off x="228489" y="2023895"/>
            <a:ext cx="5545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Standby Parameters:</a:t>
            </a:r>
          </a:p>
          <a:p>
            <a:r>
              <a:rPr lang="en-US" sz="24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Frequency 50Hz </a:t>
            </a:r>
          </a:p>
          <a:p>
            <a:r>
              <a:rPr lang="en-US" sz="24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PSI – 0.5</a:t>
            </a:r>
          </a:p>
          <a:p>
            <a:r>
              <a:rPr lang="en-US" sz="24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Current – 3.3 A </a:t>
            </a:r>
          </a:p>
        </p:txBody>
      </p:sp>
      <p:pic>
        <p:nvPicPr>
          <p:cNvPr id="1026" name="Picture 2" descr="Green Checkmark Vector Art, Icons, and Graphics for Free ...">
            <a:extLst>
              <a:ext uri="{FF2B5EF4-FFF2-40B4-BE49-F238E27FC236}">
                <a16:creationId xmlns:a16="http://schemas.microsoft.com/office/drawing/2014/main" id="{5046C5F7-3F1F-4AC3-91DA-7BCC38E6A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516"/>
          <a:stretch/>
        </p:blipFill>
        <p:spPr bwMode="auto">
          <a:xfrm>
            <a:off x="8934937" y="2202843"/>
            <a:ext cx="612089" cy="74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reen Checkmark Vector Art, Icons, and Graphics for Free ...">
            <a:extLst>
              <a:ext uri="{FF2B5EF4-FFF2-40B4-BE49-F238E27FC236}">
                <a16:creationId xmlns:a16="http://schemas.microsoft.com/office/drawing/2014/main" id="{089BF755-A922-4926-A562-F87C558DE4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85"/>
          <a:stretch/>
        </p:blipFill>
        <p:spPr bwMode="auto">
          <a:xfrm>
            <a:off x="6187698" y="2792190"/>
            <a:ext cx="466016" cy="61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reen Checkmark Vector Art, Icons, and Graphics for Free ...">
            <a:extLst>
              <a:ext uri="{FF2B5EF4-FFF2-40B4-BE49-F238E27FC236}">
                <a16:creationId xmlns:a16="http://schemas.microsoft.com/office/drawing/2014/main" id="{C11B3C16-48B6-4DEB-8B84-1CDFC34BB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516"/>
          <a:stretch/>
        </p:blipFill>
        <p:spPr bwMode="auto">
          <a:xfrm>
            <a:off x="8944254" y="2733502"/>
            <a:ext cx="612089" cy="74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84A2A7-9014-4009-B2F3-10DC695E7738}"/>
              </a:ext>
            </a:extLst>
          </p:cNvPr>
          <p:cNvSpPr txBox="1"/>
          <p:nvPr/>
        </p:nvSpPr>
        <p:spPr>
          <a:xfrm>
            <a:off x="791633" y="4269624"/>
            <a:ext cx="9964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In this case, the standby current needs to be raised above the 3.5 amps required to satisfy pressure setpoint. </a:t>
            </a:r>
          </a:p>
          <a:p>
            <a:r>
              <a:rPr lang="en-US" sz="2400" dirty="0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Standby current should be raised to 3.7 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A2A020-7DDD-5658-C9B1-CF876691F53E}"/>
              </a:ext>
            </a:extLst>
          </p:cNvPr>
          <p:cNvSpPr txBox="1"/>
          <p:nvPr/>
        </p:nvSpPr>
        <p:spPr>
          <a:xfrm>
            <a:off x="0" y="8057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What is Standby Sensitivity?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133E7A8-8E10-439C-3E03-00B7840CE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38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18FD23-D482-4652-D8FF-18CA7A767E30}"/>
              </a:ext>
            </a:extLst>
          </p:cNvPr>
          <p:cNvSpPr txBox="1"/>
          <p:nvPr/>
        </p:nvSpPr>
        <p:spPr>
          <a:xfrm>
            <a:off x="0" y="3324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VFD SYSTEM TROUBLESHOOTING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F6B1D5-30F8-CF1F-A5C8-D92B80BE6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174" y="1232196"/>
            <a:ext cx="3623280" cy="535943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396031-7A93-1520-524B-634BFFF3E8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60"/>
          <a:stretch/>
        </p:blipFill>
        <p:spPr>
          <a:xfrm>
            <a:off x="2149503" y="1232196"/>
            <a:ext cx="3542325" cy="535943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1019A8-FE93-2BBC-2287-AA6A8B0E2475}"/>
              </a:ext>
            </a:extLst>
          </p:cNvPr>
          <p:cNvSpPr txBox="1"/>
          <p:nvPr/>
        </p:nvSpPr>
        <p:spPr>
          <a:xfrm>
            <a:off x="1502239" y="4138766"/>
            <a:ext cx="914325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Groundwater Support Line </a:t>
            </a:r>
          </a:p>
          <a:p>
            <a:pPr algn="ctr"/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Tony Depew </a:t>
            </a:r>
          </a:p>
          <a:p>
            <a:pPr algn="ctr"/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1-800-628-2313</a:t>
            </a:r>
          </a:p>
          <a:p>
            <a:pPr algn="ctr"/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gwtech@flintandwalling.com</a:t>
            </a:r>
          </a:p>
        </p:txBody>
      </p:sp>
    </p:spTree>
    <p:extLst>
      <p:ext uri="{BB962C8B-B14F-4D97-AF65-F5344CB8AC3E}">
        <p14:creationId xmlns:p14="http://schemas.microsoft.com/office/powerpoint/2010/main" val="310094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18FD23-D482-4652-D8FF-18CA7A767E30}"/>
              </a:ext>
            </a:extLst>
          </p:cNvPr>
          <p:cNvSpPr txBox="1"/>
          <p:nvPr/>
        </p:nvSpPr>
        <p:spPr>
          <a:xfrm>
            <a:off x="0" y="3324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COMMANDER PRO INITIAL SETUP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64526-298C-16DF-A86F-D181B1BF6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590" y="2311342"/>
            <a:ext cx="9150820" cy="2235315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2F35FB0-429B-F51B-C4A3-165D78843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2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7E346A-45CE-1935-0B2A-2F6DF9DC2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816" y="2136923"/>
            <a:ext cx="9106368" cy="2838596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09EBC0B7-950A-F5EC-DB43-C3DE86C7E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FA13E6-CAB4-19D0-CB33-4DA40C8F2408}"/>
              </a:ext>
            </a:extLst>
          </p:cNvPr>
          <p:cNvSpPr txBox="1"/>
          <p:nvPr/>
        </p:nvSpPr>
        <p:spPr>
          <a:xfrm>
            <a:off x="0" y="3324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COMMANDER PRO INITIAL SETUP </a:t>
            </a:r>
          </a:p>
        </p:txBody>
      </p:sp>
    </p:spTree>
    <p:extLst>
      <p:ext uri="{BB962C8B-B14F-4D97-AF65-F5344CB8AC3E}">
        <p14:creationId xmlns:p14="http://schemas.microsoft.com/office/powerpoint/2010/main" val="333879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FB23E-A169-5452-1AA3-540EBBB2D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8F81EE-5531-373B-8BE0-F3F1E056CE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528" b="14329"/>
          <a:stretch/>
        </p:blipFill>
        <p:spPr>
          <a:xfrm>
            <a:off x="396358" y="1957642"/>
            <a:ext cx="11278711" cy="399737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6A6011B-EF30-99E0-1273-B294D2CC3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E080CD-433D-EEFE-DB25-CF47686BAFCB}"/>
              </a:ext>
            </a:extLst>
          </p:cNvPr>
          <p:cNvSpPr txBox="1"/>
          <p:nvPr/>
        </p:nvSpPr>
        <p:spPr>
          <a:xfrm>
            <a:off x="0" y="3324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COMMANDER PRO INITIAL SETUP </a:t>
            </a:r>
          </a:p>
        </p:txBody>
      </p:sp>
    </p:spTree>
    <p:extLst>
      <p:ext uri="{BB962C8B-B14F-4D97-AF65-F5344CB8AC3E}">
        <p14:creationId xmlns:p14="http://schemas.microsoft.com/office/powerpoint/2010/main" val="143482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88DA79-55A5-5BB2-D1B3-12088E6A0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331" y="1985037"/>
            <a:ext cx="6296077" cy="3096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B1D728-8BBA-AECB-65AA-3DC0C2EBA1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8" t="54966" r="13413" b="12049"/>
          <a:stretch/>
        </p:blipFill>
        <p:spPr>
          <a:xfrm>
            <a:off x="5819545" y="3223159"/>
            <a:ext cx="2389202" cy="53383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307BCBE-B907-6976-B8B4-D53D4A40B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155756-2DDD-C339-9A98-4CA0BF5E1CF8}"/>
              </a:ext>
            </a:extLst>
          </p:cNvPr>
          <p:cNvSpPr txBox="1"/>
          <p:nvPr/>
        </p:nvSpPr>
        <p:spPr>
          <a:xfrm>
            <a:off x="0" y="3324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COMMANDER PRO INITIAL SETUP </a:t>
            </a:r>
          </a:p>
        </p:txBody>
      </p:sp>
    </p:spTree>
    <p:extLst>
      <p:ext uri="{BB962C8B-B14F-4D97-AF65-F5344CB8AC3E}">
        <p14:creationId xmlns:p14="http://schemas.microsoft.com/office/powerpoint/2010/main" val="196817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88DA79-55A5-5BB2-D1B3-12088E6A0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331" y="1985037"/>
            <a:ext cx="6296077" cy="3096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9CA57D-2600-B0F4-AFF4-A8A441CCD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8" t="47478" r="11938" b="19982"/>
          <a:stretch/>
        </p:blipFill>
        <p:spPr>
          <a:xfrm>
            <a:off x="5759150" y="3242658"/>
            <a:ext cx="2291222" cy="468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E85041-2E14-7DBD-C835-8978AFADF2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" t="43638" r="15815" b="26025"/>
          <a:stretch/>
        </p:blipFill>
        <p:spPr>
          <a:xfrm>
            <a:off x="5759150" y="3233455"/>
            <a:ext cx="2450089" cy="486504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1B7BA1B-6C01-43C9-F711-AB92D9DAC2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A3D2DC-7DA3-B0B1-84ED-C53389204C2C}"/>
              </a:ext>
            </a:extLst>
          </p:cNvPr>
          <p:cNvSpPr txBox="1"/>
          <p:nvPr/>
        </p:nvSpPr>
        <p:spPr>
          <a:xfrm>
            <a:off x="0" y="3324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COMMANDER PRO INITIAL SETUP </a:t>
            </a:r>
          </a:p>
        </p:txBody>
      </p:sp>
    </p:spTree>
    <p:extLst>
      <p:ext uri="{BB962C8B-B14F-4D97-AF65-F5344CB8AC3E}">
        <p14:creationId xmlns:p14="http://schemas.microsoft.com/office/powerpoint/2010/main" val="337494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88DA79-55A5-5BB2-D1B3-12088E6A0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331" y="1985037"/>
            <a:ext cx="6296077" cy="3096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A60B95-6B6C-EFDE-E2DB-2844FB731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0" t="43479" r="13877" b="26458"/>
          <a:stretch/>
        </p:blipFill>
        <p:spPr>
          <a:xfrm>
            <a:off x="5782053" y="3248799"/>
            <a:ext cx="2161829" cy="433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E3F968-0BA0-B8D2-6B0A-A61241FF04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8" t="43691" r="9790" b="25407"/>
          <a:stretch/>
        </p:blipFill>
        <p:spPr>
          <a:xfrm>
            <a:off x="5782053" y="3200104"/>
            <a:ext cx="2187515" cy="53055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B56B2F6-15BE-BCFB-55CB-4952CA681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08" y="5613402"/>
            <a:ext cx="1562152" cy="9949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40ECED-EE5D-8164-106F-9BA0CB93C1E0}"/>
              </a:ext>
            </a:extLst>
          </p:cNvPr>
          <p:cNvSpPr txBox="1"/>
          <p:nvPr/>
        </p:nvSpPr>
        <p:spPr>
          <a:xfrm>
            <a:off x="0" y="3324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COMMANDER PRO INITIAL SETUP </a:t>
            </a:r>
          </a:p>
        </p:txBody>
      </p:sp>
    </p:spTree>
    <p:extLst>
      <p:ext uri="{BB962C8B-B14F-4D97-AF65-F5344CB8AC3E}">
        <p14:creationId xmlns:p14="http://schemas.microsoft.com/office/powerpoint/2010/main" val="20374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29343</TotalTime>
  <Words>1388</Words>
  <Application>Microsoft Office PowerPoint</Application>
  <PresentationFormat>Widescreen</PresentationFormat>
  <Paragraphs>249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Aptos</vt:lpstr>
      <vt:lpstr>Arial</vt:lpstr>
      <vt:lpstr>Calibri</vt:lpstr>
      <vt:lpstr>Calibri Light</vt:lpstr>
      <vt:lpstr>Consolas</vt:lpstr>
      <vt:lpstr>Franklin Gothic Demi</vt:lpstr>
      <vt:lpstr>Franklin Gothic Heavy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Painter</dc:creator>
  <cp:lastModifiedBy>Dan Painter</cp:lastModifiedBy>
  <cp:revision>42</cp:revision>
  <dcterms:created xsi:type="dcterms:W3CDTF">2022-11-21T18:14:13Z</dcterms:created>
  <dcterms:modified xsi:type="dcterms:W3CDTF">2025-12-10T11:30:39Z</dcterms:modified>
</cp:coreProperties>
</file>