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702" r:id="rId2"/>
    <p:sldId id="308" r:id="rId3"/>
    <p:sldId id="701" r:id="rId4"/>
    <p:sldId id="307" r:id="rId5"/>
    <p:sldId id="261" r:id="rId6"/>
    <p:sldId id="264" r:id="rId7"/>
    <p:sldId id="265" r:id="rId8"/>
    <p:sldId id="269" r:id="rId9"/>
    <p:sldId id="309" r:id="rId10"/>
    <p:sldId id="270" r:id="rId11"/>
    <p:sldId id="262" r:id="rId12"/>
    <p:sldId id="271" r:id="rId13"/>
    <p:sldId id="310" r:id="rId14"/>
    <p:sldId id="266" r:id="rId15"/>
    <p:sldId id="273" r:id="rId16"/>
    <p:sldId id="739" r:id="rId17"/>
    <p:sldId id="311" r:id="rId18"/>
    <p:sldId id="275" r:id="rId19"/>
    <p:sldId id="259" r:id="rId20"/>
    <p:sldId id="376" r:id="rId21"/>
    <p:sldId id="377" r:id="rId22"/>
    <p:sldId id="378" r:id="rId23"/>
    <p:sldId id="408" r:id="rId24"/>
    <p:sldId id="305" r:id="rId25"/>
    <p:sldId id="306" r:id="rId26"/>
    <p:sldId id="392" r:id="rId27"/>
    <p:sldId id="280" r:id="rId28"/>
    <p:sldId id="285" r:id="rId29"/>
    <p:sldId id="409" r:id="rId30"/>
    <p:sldId id="410" r:id="rId31"/>
    <p:sldId id="319" r:id="rId32"/>
    <p:sldId id="411" r:id="rId33"/>
    <p:sldId id="315" r:id="rId34"/>
    <p:sldId id="740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 Painter" initials="DP" lastIdx="1" clrIdx="0">
    <p:extLst>
      <p:ext uri="{19B8F6BF-5375-455C-9EA6-DF929625EA0E}">
        <p15:presenceInfo xmlns:p15="http://schemas.microsoft.com/office/powerpoint/2012/main" userId="S-1-5-21-1218194764-1606879998-587422444-153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0" d="100"/>
          <a:sy n="80" d="100"/>
        </p:scale>
        <p:origin x="597" y="48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0A21F7-E08A-461C-8BAE-DEE68AB2492B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A487B-3ACE-4AEE-8D87-467478F1D2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32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4EFB4-6C4D-67DD-9315-D53C28FC0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3610CF-BA13-0124-A28C-805F7D6ABB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9A4D48D-03C9-B717-9C8D-3A97461A1A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44E788-6DD2-F366-7F92-74675664CF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75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4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A9B82-E63A-351E-0F07-3C172F11C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5EA286-E8E4-061D-2B4C-0E406F240C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3939E3-F751-21CF-D1D2-056393DE0F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576F3-51C3-2F6C-02C6-0AA8B869C0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63CAAC-8AFE-464B-B24D-2B3A680A205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243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EE5A686-54DF-43B6-B4FE-8DE8607375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2278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17DC66-8994-41B7-8310-268A6C751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8860" y="2692512"/>
            <a:ext cx="10394280" cy="897392"/>
          </a:xfrm>
        </p:spPr>
        <p:txBody>
          <a:bodyPr anchor="b">
            <a:normAutofit/>
          </a:bodyPr>
          <a:lstStyle>
            <a:lvl1pPr algn="ctr">
              <a:defRPr sz="5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3FF6A-56C8-4D05-B9C3-F89F6272B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222" l="8963" r="92519">
                        <a14:foregroundMark x1="8963" y1="67556" x2="8963" y2="67556"/>
                        <a14:foregroundMark x1="35852" y1="53556" x2="35852" y2="53556"/>
                        <a14:foregroundMark x1="31111" y1="57333" x2="31111" y2="57333"/>
                        <a14:foregroundMark x1="32889" y1="43778" x2="32889" y2="43778"/>
                        <a14:foregroundMark x1="30148" y1="62222" x2="30148" y2="62222"/>
                        <a14:foregroundMark x1="37111" y1="55556" x2="37111" y2="55556"/>
                        <a14:foregroundMark x1="38593" y1="42889" x2="38593" y2="42889"/>
                        <a14:foregroundMark x1="27111" y1="81778" x2="27111" y2="81778"/>
                        <a14:foregroundMark x1="36444" y1="85111" x2="36444" y2="85111"/>
                        <a14:foregroundMark x1="18889" y1="87556" x2="18889" y2="87556"/>
                        <a14:foregroundMark x1="22222" y1="87556" x2="22222" y2="87556"/>
                        <a14:foregroundMark x1="25037" y1="83111" x2="25037" y2="83111"/>
                        <a14:foregroundMark x1="26815" y1="84000" x2="26815" y2="84000"/>
                        <a14:foregroundMark x1="31185" y1="81111" x2="31185" y2="81111"/>
                        <a14:foregroundMark x1="42444" y1="89333" x2="42444" y2="89333"/>
                        <a14:foregroundMark x1="43259" y1="81333" x2="43259" y2="81333"/>
                        <a14:foregroundMark x1="44519" y1="90444" x2="44519" y2="90444"/>
                        <a14:foregroundMark x1="40000" y1="52667" x2="40000" y2="52667"/>
                        <a14:foregroundMark x1="39259" y1="56000" x2="41037" y2="53556"/>
                        <a14:foregroundMark x1="30667" y1="60444" x2="31630" y2="68667"/>
                        <a14:foregroundMark x1="36519" y1="67111" x2="36519" y2="67111"/>
                        <a14:foregroundMark x1="48593" y1="88444" x2="48593" y2="88444"/>
                        <a14:foregroundMark x1="50667" y1="84222" x2="50667" y2="84222"/>
                        <a14:foregroundMark x1="53481" y1="83556" x2="53481" y2="83556"/>
                        <a14:foregroundMark x1="56963" y1="85556" x2="56963" y2="85556"/>
                        <a14:foregroundMark x1="58593" y1="81111" x2="58593" y2="81111"/>
                        <a14:foregroundMark x1="62815" y1="84000" x2="62815" y2="84000"/>
                        <a14:foregroundMark x1="84296" y1="30444" x2="84296" y2="30444"/>
                        <a14:foregroundMark x1="80667" y1="28889" x2="80667" y2="28889"/>
                        <a14:foregroundMark x1="92519" y1="41778" x2="92519" y2="41778"/>
                        <a14:foregroundMark x1="67407" y1="67111" x2="67407" y2="67111"/>
                        <a14:foregroundMark x1="53704" y1="87778" x2="53704" y2="87778"/>
                        <a14:foregroundMark x1="53556" y1="82889" x2="53556" y2="82889"/>
                        <a14:foregroundMark x1="53556" y1="83333" x2="53556" y2="83333"/>
                        <a14:foregroundMark x1="53556" y1="84444" x2="53556" y2="84444"/>
                        <a14:foregroundMark x1="20444" y1="86000" x2="20444" y2="86000"/>
                        <a14:backgroundMark x1="36444" y1="89333" x2="36444" y2="89333"/>
                        <a14:backgroundMark x1="36519" y1="82222" x2="36519" y2="82222"/>
                        <a14:backgroundMark x1="48074" y1="86444" x2="48074" y2="86444"/>
                        <a14:backgroundMark x1="28667" y1="86889" x2="28667" y2="86889"/>
                        <a14:backgroundMark x1="53259" y1="83556" x2="53259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4" y="514351"/>
            <a:ext cx="2114551" cy="70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1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CF770C4-117C-4073-AA84-4BDF4FDB64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7" b="7702"/>
          <a:stretch/>
        </p:blipFill>
        <p:spPr>
          <a:xfrm>
            <a:off x="0" y="-1"/>
            <a:ext cx="12258675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FF11E-7454-499C-82B9-19C8C991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A8BD24-16BD-4B34-911C-5485E0497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446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858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20574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9A5765-84C8-4714-BDD8-99927BDD60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22" y="5920085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242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lay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DCBABC-3CDD-4EB4-A3D3-D5B67D1117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" t="7723" r="-1" b="7855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33FF11E-7454-499C-82B9-19C8C9918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FA8BD24-16BD-4B34-911C-5485E0497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94460"/>
          </a:xfrm>
        </p:spPr>
        <p:txBody>
          <a:bodyPr/>
          <a:lstStyle>
            <a:lvl1pPr marL="2286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 marL="6858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 marL="11430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 marL="16002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 marL="2057400" indent="-228600">
              <a:buClr>
                <a:schemeClr val="bg1"/>
              </a:buClr>
              <a:buFont typeface="Arial" panose="020B0604020202020204" pitchFamily="34" charset="0"/>
              <a:buChar char="•"/>
              <a:defRPr>
                <a:solidFill>
                  <a:schemeClr val="bg1">
                    <a:lumMod val="9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2CE97-A716-40F4-885A-EB2A919943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22" y="5940729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398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E7F2EF-6C3B-4273-BFC0-4F718474C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B31D7-2B0F-4108-A811-90FA48BC43BA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36657E-A97C-40D3-AA97-21040857F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35E8A-A41E-457E-AF1F-9D79834EF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6A43F-C12B-4EE6-B135-8BC3490C06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52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6575195"/>
            <a:ext cx="12192000" cy="2828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271E08-195F-44A2-92C4-59152FA5E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22417" y="1344244"/>
            <a:ext cx="6547166" cy="41695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FB20A4-1732-4B48-86EE-CE9EFCB763A7}"/>
              </a:ext>
            </a:extLst>
          </p:cNvPr>
          <p:cNvSpPr/>
          <p:nvPr userDrawn="1"/>
        </p:nvSpPr>
        <p:spPr>
          <a:xfrm>
            <a:off x="0" y="1"/>
            <a:ext cx="12192000" cy="2828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65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CCC9F-8A4B-46B2-8EF9-C38AD277B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870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202234A-3270-48F9-A378-9214F3A0EB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22278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17DC66-8994-41B7-8310-268A6C751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C0A233-2B9C-42A2-9DA8-EAB5497CC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46754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703FF6A-56C8-4D05-B9C3-F89F6272B03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444" l="7852" r="93037">
                        <a14:foregroundMark x1="38593" y1="54222" x2="38593" y2="54222"/>
                        <a14:foregroundMark x1="37481" y1="58444" x2="37481" y2="58444"/>
                        <a14:foregroundMark x1="37481" y1="55333" x2="37481" y2="55333"/>
                        <a14:foregroundMark x1="30148" y1="62667" x2="30148" y2="62667"/>
                        <a14:foregroundMark x1="31926" y1="64667" x2="31926" y2="64667"/>
                        <a14:foregroundMark x1="31185" y1="68889" x2="31185" y2="68889"/>
                        <a14:foregroundMark x1="30148" y1="60444" x2="30148" y2="60444"/>
                        <a14:foregroundMark x1="30148" y1="58444" x2="30148" y2="58444"/>
                        <a14:foregroundMark x1="32963" y1="48000" x2="32963" y2="48000"/>
                        <a14:foregroundMark x1="38148" y1="44667" x2="38148" y2="44667"/>
                        <a14:foregroundMark x1="36667" y1="66889" x2="36667" y2="66889"/>
                        <a14:foregroundMark x1="22000" y1="84000" x2="22000" y2="84000"/>
                        <a14:foregroundMark x1="19259" y1="85778" x2="19259" y2="85778"/>
                        <a14:foregroundMark x1="22148" y1="89111" x2="22148" y2="89111"/>
                        <a14:foregroundMark x1="20444" y1="85333" x2="20444" y2="85333"/>
                        <a14:foregroundMark x1="25185" y1="86667" x2="25185" y2="86667"/>
                        <a14:foregroundMark x1="26519" y1="83111" x2="26519" y2="83111"/>
                        <a14:foregroundMark x1="31333" y1="83556" x2="31333" y2="83556"/>
                        <a14:foregroundMark x1="40296" y1="55111" x2="40296" y2="55111"/>
                        <a14:foregroundMark x1="36667" y1="84444" x2="36667" y2="84444"/>
                        <a14:foregroundMark x1="41481" y1="85333" x2="41481" y2="85333"/>
                        <a14:foregroundMark x1="46741" y1="88667" x2="46741" y2="88667"/>
                        <a14:foregroundMark x1="50963" y1="89111" x2="50963" y2="89111"/>
                        <a14:foregroundMark x1="53852" y1="83556" x2="53852" y2="83556"/>
                        <a14:foregroundMark x1="56741" y1="83556" x2="56741" y2="83556"/>
                        <a14:foregroundMark x1="59333" y1="83111" x2="59333" y2="83111"/>
                        <a14:foregroundMark x1="63259" y1="80444" x2="63259" y2="80444"/>
                        <a14:foregroundMark x1="67926" y1="67333" x2="67926" y2="67333"/>
                        <a14:foregroundMark x1="93185" y1="41333" x2="93185" y2="41333"/>
                        <a14:foregroundMark x1="87407" y1="30444" x2="87407" y2="30444"/>
                        <a14:foregroundMark x1="92074" y1="21556" x2="92074" y2="21556"/>
                        <a14:foregroundMark x1="36815" y1="79556" x2="36815" y2="79556"/>
                        <a14:foregroundMark x1="7852" y1="68889" x2="7852" y2="68889"/>
                        <a14:foregroundMark x1="62963" y1="41111" x2="62963" y2="41111"/>
                        <a14:foregroundMark x1="43852" y1="85333" x2="43852" y2="85333"/>
                        <a14:foregroundMark x1="44667" y1="92444" x2="44667" y2="92444"/>
                        <a14:foregroundMark x1="30222" y1="62000" x2="30222" y2="62000"/>
                        <a14:foregroundMark x1="40370" y1="56667" x2="40370" y2="56667"/>
                        <a14:foregroundMark x1="80593" y1="31556" x2="80593" y2="31556"/>
                        <a14:foregroundMark x1="67556" y1="67111" x2="67556" y2="67111"/>
                        <a14:backgroundMark x1="36667" y1="87556" x2="36667" y2="87556"/>
                        <a14:backgroundMark x1="36815" y1="81333" x2="36815" y2="81333"/>
                        <a14:backgroundMark x1="48148" y1="85333" x2="48148" y2="8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54" y="4161657"/>
            <a:ext cx="2867892" cy="95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830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850"/>
          </a:xfrm>
        </p:spPr>
        <p:txBody>
          <a:bodyPr/>
          <a:lstStyle>
            <a:lvl1pPr algn="ctr">
              <a:defRPr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4527"/>
            <a:ext cx="10515600" cy="4128878"/>
          </a:xfrm>
        </p:spPr>
        <p:txBody>
          <a:bodyPr/>
          <a:lstStyle>
            <a:lvl1pPr marL="457200" indent="-4572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800100" indent="-3429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257300" indent="-34290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57350" indent="-28575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114550" indent="-285750">
              <a:buSzPct val="100000"/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5920085"/>
            <a:ext cx="12192000" cy="9379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EE0C9-5AB0-4DA8-8587-5EBAB62E9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7" y="6020604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14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16000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8971"/>
            <a:ext cx="10515600" cy="40944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645CA4-C89A-44AA-98A6-85ECC9532FF9}"/>
              </a:ext>
            </a:extLst>
          </p:cNvPr>
          <p:cNvSpPr/>
          <p:nvPr userDrawn="1"/>
        </p:nvSpPr>
        <p:spPr>
          <a:xfrm>
            <a:off x="0" y="5920085"/>
            <a:ext cx="12192000" cy="9379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0EE0C9-5AB0-4DA8-8587-5EBAB62E93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7" y="6020604"/>
            <a:ext cx="1969477" cy="6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070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9DE8-2154-4CB9-A349-26530705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106"/>
            <a:ext cx="10515600" cy="12239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A3DCA-10F0-43E8-B8B4-0FC2BAA2C0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41177"/>
            <a:ext cx="10515600" cy="409446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1pPr>
            <a:lvl2pPr marL="6858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1C0E5F-D115-42EE-98FC-F4C7F38B389B}"/>
              </a:ext>
            </a:extLst>
          </p:cNvPr>
          <p:cNvGrpSpPr/>
          <p:nvPr userDrawn="1"/>
        </p:nvGrpSpPr>
        <p:grpSpPr>
          <a:xfrm>
            <a:off x="0" y="6486126"/>
            <a:ext cx="12192000" cy="371874"/>
            <a:chOff x="0" y="6486126"/>
            <a:chExt cx="12192000" cy="37187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C645CA4-C89A-44AA-98A6-85ECC9532FF9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2C2BAD5-C3AD-4E6B-81BC-5B5E1D6E0447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F77A76C-F5DA-463A-8CDE-5F635BF4A57A}"/>
              </a:ext>
            </a:extLst>
          </p:cNvPr>
          <p:cNvGrpSpPr/>
          <p:nvPr userDrawn="1"/>
        </p:nvGrpSpPr>
        <p:grpSpPr>
          <a:xfrm flipV="1">
            <a:off x="0" y="0"/>
            <a:ext cx="12192000" cy="371874"/>
            <a:chOff x="0" y="6486126"/>
            <a:chExt cx="12192000" cy="37187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68E645-4B49-45BC-AA6B-FD918038B2A6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3E7E1B-144F-439C-B763-DE5E7802165F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89479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518EE-F92D-4EEC-BC7B-564BB3496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2464"/>
            <a:ext cx="10515600" cy="103822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7C490CF-23CF-42D7-A78E-DAAA15BE9046}"/>
              </a:ext>
            </a:extLst>
          </p:cNvPr>
          <p:cNvCxnSpPr>
            <a:cxnSpLocks/>
          </p:cNvCxnSpPr>
          <p:nvPr userDrawn="1"/>
        </p:nvCxnSpPr>
        <p:spPr>
          <a:xfrm>
            <a:off x="5953125" y="1838324"/>
            <a:ext cx="0" cy="4400551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16426904-15FA-4799-81BE-D9BB0EC20BF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9351" y="1804985"/>
            <a:ext cx="5124449" cy="4400551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BDD53A0-FE16-4260-B816-81449D7674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42975" y="1804986"/>
            <a:ext cx="4800600" cy="4433890"/>
          </a:xfrm>
        </p:spPr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685800" indent="-228600">
              <a:buFont typeface="Arial" panose="020B0604020202020204" pitchFamily="34" charset="0"/>
              <a:buChar char="•"/>
              <a:defRPr/>
            </a:lvl2pPr>
            <a:lvl3pPr marL="1143000" indent="-228600">
              <a:buFont typeface="Arial" panose="020B0604020202020204" pitchFamily="34" charset="0"/>
              <a:buChar char="•"/>
              <a:defRPr/>
            </a:lvl3pPr>
            <a:lvl4pPr marL="1600200" indent="-228600">
              <a:buFont typeface="Arial" panose="020B0604020202020204" pitchFamily="34" charset="0"/>
              <a:buChar char="•"/>
              <a:defRPr/>
            </a:lvl4pPr>
            <a:lvl5pPr marL="20574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FB20CF-42F3-4828-ACD5-B5A937A47FA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222" l="8963" r="92519">
                        <a14:foregroundMark x1="8963" y1="67556" x2="8963" y2="67556"/>
                        <a14:foregroundMark x1="35852" y1="53556" x2="35852" y2="53556"/>
                        <a14:foregroundMark x1="31111" y1="57333" x2="31111" y2="57333"/>
                        <a14:foregroundMark x1="32889" y1="43778" x2="32889" y2="43778"/>
                        <a14:foregroundMark x1="30148" y1="62222" x2="30148" y2="62222"/>
                        <a14:foregroundMark x1="37111" y1="55556" x2="37111" y2="55556"/>
                        <a14:foregroundMark x1="38593" y1="42889" x2="38593" y2="42889"/>
                        <a14:foregroundMark x1="27111" y1="81778" x2="27111" y2="81778"/>
                        <a14:foregroundMark x1="36444" y1="85111" x2="36444" y2="85111"/>
                        <a14:foregroundMark x1="18889" y1="87556" x2="18889" y2="87556"/>
                        <a14:foregroundMark x1="22222" y1="87556" x2="22222" y2="87556"/>
                        <a14:foregroundMark x1="25037" y1="83111" x2="25037" y2="83111"/>
                        <a14:foregroundMark x1="26815" y1="84000" x2="26815" y2="84000"/>
                        <a14:foregroundMark x1="31185" y1="81111" x2="31185" y2="81111"/>
                        <a14:foregroundMark x1="42444" y1="89333" x2="42444" y2="89333"/>
                        <a14:foregroundMark x1="43259" y1="81333" x2="43259" y2="81333"/>
                        <a14:foregroundMark x1="44519" y1="90444" x2="44519" y2="90444"/>
                        <a14:foregroundMark x1="40000" y1="52667" x2="40000" y2="52667"/>
                        <a14:foregroundMark x1="39259" y1="56000" x2="41037" y2="53556"/>
                        <a14:foregroundMark x1="30667" y1="60444" x2="31630" y2="68667"/>
                        <a14:foregroundMark x1="36519" y1="67111" x2="36519" y2="67111"/>
                        <a14:foregroundMark x1="48593" y1="88444" x2="48593" y2="88444"/>
                        <a14:foregroundMark x1="50667" y1="84222" x2="50667" y2="84222"/>
                        <a14:foregroundMark x1="53481" y1="83556" x2="53481" y2="83556"/>
                        <a14:foregroundMark x1="56963" y1="85556" x2="56963" y2="85556"/>
                        <a14:foregroundMark x1="58593" y1="81111" x2="58593" y2="81111"/>
                        <a14:foregroundMark x1="62815" y1="84000" x2="62815" y2="84000"/>
                        <a14:foregroundMark x1="84296" y1="30444" x2="84296" y2="30444"/>
                        <a14:foregroundMark x1="80667" y1="28889" x2="80667" y2="28889"/>
                        <a14:foregroundMark x1="92519" y1="41778" x2="92519" y2="41778"/>
                        <a14:foregroundMark x1="67407" y1="67111" x2="67407" y2="67111"/>
                        <a14:foregroundMark x1="53704" y1="87778" x2="53704" y2="87778"/>
                        <a14:foregroundMark x1="53556" y1="82889" x2="53556" y2="82889"/>
                        <a14:foregroundMark x1="53556" y1="83333" x2="53556" y2="83333"/>
                        <a14:foregroundMark x1="53556" y1="84444" x2="53556" y2="84444"/>
                        <a14:foregroundMark x1="20444" y1="86000" x2="20444" y2="86000"/>
                        <a14:backgroundMark x1="36444" y1="89333" x2="36444" y2="89333"/>
                        <a14:backgroundMark x1="36519" y1="82222" x2="36519" y2="82222"/>
                        <a14:backgroundMark x1="48074" y1="86444" x2="48074" y2="86444"/>
                        <a14:backgroundMark x1="28667" y1="86889" x2="28667" y2="86889"/>
                        <a14:backgroundMark x1="53259" y1="83556" x2="53259" y2="83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3" y="5614788"/>
            <a:ext cx="2114551" cy="70485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9C3929-D700-42FB-A7E7-6A257F988914}"/>
              </a:ext>
            </a:extLst>
          </p:cNvPr>
          <p:cNvCxnSpPr>
            <a:cxnSpLocks/>
          </p:cNvCxnSpPr>
          <p:nvPr userDrawn="1"/>
        </p:nvCxnSpPr>
        <p:spPr>
          <a:xfrm>
            <a:off x="838200" y="1690688"/>
            <a:ext cx="10506075" cy="0"/>
          </a:xfrm>
          <a:prstGeom prst="line">
            <a:avLst/>
          </a:prstGeom>
          <a:ln w="762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2BC1CE-A8B0-488A-AFFF-21571EEAC57F}"/>
              </a:ext>
            </a:extLst>
          </p:cNvPr>
          <p:cNvGrpSpPr/>
          <p:nvPr userDrawn="1"/>
        </p:nvGrpSpPr>
        <p:grpSpPr>
          <a:xfrm>
            <a:off x="0" y="-38495"/>
            <a:ext cx="12192000" cy="371874"/>
            <a:chOff x="0" y="6486126"/>
            <a:chExt cx="12192000" cy="371874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8E4BB42-E14A-429C-A598-8C2CC8E5EF25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E747A85-01EF-47F0-943C-BB09D85E1C23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C38BF90-3D1A-4FD8-8788-E15D3732595E}"/>
              </a:ext>
            </a:extLst>
          </p:cNvPr>
          <p:cNvGrpSpPr/>
          <p:nvPr userDrawn="1"/>
        </p:nvGrpSpPr>
        <p:grpSpPr>
          <a:xfrm flipV="1">
            <a:off x="0" y="6486126"/>
            <a:ext cx="12192000" cy="371874"/>
            <a:chOff x="0" y="6486126"/>
            <a:chExt cx="12192000" cy="37187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F60A672-095F-4B36-A67A-AFDD5C449643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5EAEC98-8A43-480E-9A2F-F1014983C1D3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3242CC-24B6-463A-95BF-4594167B784D}"/>
              </a:ext>
            </a:extLst>
          </p:cNvPr>
          <p:cNvGrpSpPr/>
          <p:nvPr userDrawn="1"/>
        </p:nvGrpSpPr>
        <p:grpSpPr>
          <a:xfrm rot="5400000" flipV="1">
            <a:off x="-2890838" y="3223817"/>
            <a:ext cx="6152749" cy="371874"/>
            <a:chOff x="0" y="6486126"/>
            <a:chExt cx="12192000" cy="37187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76AE894-E862-4363-AB93-38E1A2094797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C4A5603-8579-4C37-97CD-C1FC1BEE9170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2941EA5-3AD7-4653-87D7-0FD5650F82BA}"/>
              </a:ext>
            </a:extLst>
          </p:cNvPr>
          <p:cNvGrpSpPr/>
          <p:nvPr userDrawn="1"/>
        </p:nvGrpSpPr>
        <p:grpSpPr>
          <a:xfrm rot="16200000" flipH="1" flipV="1">
            <a:off x="8930089" y="3213747"/>
            <a:ext cx="6152749" cy="371874"/>
            <a:chOff x="0" y="6486126"/>
            <a:chExt cx="12192000" cy="371874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6647089-EFEB-4E60-951B-8B45C6AD8016}"/>
                </a:ext>
              </a:extLst>
            </p:cNvPr>
            <p:cNvSpPr/>
            <p:nvPr userDrawn="1"/>
          </p:nvSpPr>
          <p:spPr>
            <a:xfrm>
              <a:off x="0" y="6677097"/>
              <a:ext cx="12192000" cy="18090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897CA71-B30B-410F-A208-70CF4CB6F007}"/>
                </a:ext>
              </a:extLst>
            </p:cNvPr>
            <p:cNvSpPr/>
            <p:nvPr userDrawn="1"/>
          </p:nvSpPr>
          <p:spPr>
            <a:xfrm>
              <a:off x="0" y="6486126"/>
              <a:ext cx="12192000" cy="180903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53113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quenc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7E70E0D-D428-4DB6-B89A-99C0BFFFEB3D}"/>
              </a:ext>
            </a:extLst>
          </p:cNvPr>
          <p:cNvSpPr/>
          <p:nvPr userDrawn="1"/>
        </p:nvSpPr>
        <p:spPr>
          <a:xfrm>
            <a:off x="-83976" y="0"/>
            <a:ext cx="12275976" cy="68580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F7D7C9-8E5E-454C-8EBC-0BA6A439D9FE}"/>
              </a:ext>
            </a:extLst>
          </p:cNvPr>
          <p:cNvSpPr/>
          <p:nvPr userDrawn="1"/>
        </p:nvSpPr>
        <p:spPr>
          <a:xfrm>
            <a:off x="-2881602" y="-373224"/>
            <a:ext cx="7501812" cy="7231224"/>
          </a:xfrm>
          <a:prstGeom prst="ellipse">
            <a:avLst/>
          </a:prstGeom>
          <a:solidFill>
            <a:schemeClr val="accent6">
              <a:alpha val="4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46BDEE-AE31-40F3-924A-46BB9BD65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364" y="421108"/>
            <a:ext cx="3192624" cy="52239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AC9B62-9098-444A-8946-3B86531EA342}"/>
              </a:ext>
            </a:extLst>
          </p:cNvPr>
          <p:cNvSpPr/>
          <p:nvPr userDrawn="1"/>
        </p:nvSpPr>
        <p:spPr>
          <a:xfrm>
            <a:off x="3916544" y="1142934"/>
            <a:ext cx="2198118" cy="397024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43A23F2-6972-4218-91A6-4C88637728D8}"/>
              </a:ext>
            </a:extLst>
          </p:cNvPr>
          <p:cNvSpPr/>
          <p:nvPr userDrawn="1"/>
        </p:nvSpPr>
        <p:spPr>
          <a:xfrm>
            <a:off x="6760849" y="1142934"/>
            <a:ext cx="2198118" cy="3970240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64A257F-87D6-44C9-A57C-BC66C724997F}"/>
              </a:ext>
            </a:extLst>
          </p:cNvPr>
          <p:cNvSpPr/>
          <p:nvPr userDrawn="1"/>
        </p:nvSpPr>
        <p:spPr>
          <a:xfrm>
            <a:off x="9509450" y="1142934"/>
            <a:ext cx="2189582" cy="39702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87788D24-7C17-4529-AB76-C95C14A8C0D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949597" y="1194319"/>
            <a:ext cx="2132012" cy="391885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Content Placeholder 14">
            <a:extLst>
              <a:ext uri="{FF2B5EF4-FFF2-40B4-BE49-F238E27FC236}">
                <a16:creationId xmlns:a16="http://schemas.microsoft.com/office/drawing/2014/main" id="{FB4A7B19-6981-4805-89AF-355D5B51157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767107" y="1194318"/>
            <a:ext cx="2191859" cy="3918856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Content Placeholder 14">
            <a:extLst>
              <a:ext uri="{FF2B5EF4-FFF2-40B4-BE49-F238E27FC236}">
                <a16:creationId xmlns:a16="http://schemas.microsoft.com/office/drawing/2014/main" id="{E7C55ECB-0F45-493E-873A-19776981C00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538235" y="1194319"/>
            <a:ext cx="2132012" cy="3918854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B28161-D15F-4037-BF03-5EAF9E7C1B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555" y="5762968"/>
            <a:ext cx="1969477" cy="656493"/>
          </a:xfrm>
          <a:prstGeom prst="rect">
            <a:avLst/>
          </a:prstGeom>
        </p:spPr>
      </p:pic>
      <p:sp>
        <p:nvSpPr>
          <p:cNvPr id="19" name="Arrow: Right 18">
            <a:extLst>
              <a:ext uri="{FF2B5EF4-FFF2-40B4-BE49-F238E27FC236}">
                <a16:creationId xmlns:a16="http://schemas.microsoft.com/office/drawing/2014/main" id="{C6FA0AA8-3948-4CF0-A458-7F138942C7EF}"/>
              </a:ext>
            </a:extLst>
          </p:cNvPr>
          <p:cNvSpPr/>
          <p:nvPr userDrawn="1"/>
        </p:nvSpPr>
        <p:spPr>
          <a:xfrm>
            <a:off x="6196304" y="2979754"/>
            <a:ext cx="402773" cy="349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04B18CF5-2C7D-43D6-AA58-6B3BDD8F0B36}"/>
              </a:ext>
            </a:extLst>
          </p:cNvPr>
          <p:cNvSpPr/>
          <p:nvPr userDrawn="1"/>
        </p:nvSpPr>
        <p:spPr>
          <a:xfrm>
            <a:off x="9028942" y="2986282"/>
            <a:ext cx="402773" cy="3498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17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52FB9A-5B2B-4504-B8C3-C72435926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73F90-5832-4AD4-9F8E-C87EEF38E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C7C6BE-840C-4F57-81B9-40A77D0BE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32952D-B046-407F-8784-415CFF0A7002}" type="datetimeFigureOut">
              <a:rPr lang="en-US" smtClean="0"/>
              <a:t>6/24/2025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0BEDB-A147-424E-8729-F3CB0914A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F3A42-C9D7-49EB-B9D5-9E5C22362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D46A0F-D856-4859-A8F4-5B7202E89A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897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0" r:id="rId2"/>
    <p:sldLayoutId id="2147483668" r:id="rId3"/>
    <p:sldLayoutId id="2147483649" r:id="rId4"/>
    <p:sldLayoutId id="2147483650" r:id="rId5"/>
    <p:sldLayoutId id="2147483662" r:id="rId6"/>
    <p:sldLayoutId id="2147483664" r:id="rId7"/>
    <p:sldLayoutId id="2147483663" r:id="rId8"/>
    <p:sldLayoutId id="2147483667" r:id="rId9"/>
    <p:sldLayoutId id="2147483665" r:id="rId10"/>
    <p:sldLayoutId id="2147483666" r:id="rId11"/>
    <p:sldLayoutId id="2147483671" r:id="rId1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 Narrow" panose="020B060602020203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2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jpe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5.wdp"/><Relationship Id="rId7" Type="http://schemas.openxmlformats.org/officeDocument/2006/relationships/image" Target="../media/image27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59A14-45D5-62C0-D0C6-A40895EE0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1281BA-A041-6952-7855-1026FA836E04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1839" y="76853"/>
            <a:ext cx="10414309" cy="5843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A0A88A-EA81-88E1-C992-24DC72BFAC1D}"/>
              </a:ext>
            </a:extLst>
          </p:cNvPr>
          <p:cNvSpPr txBox="1"/>
          <p:nvPr/>
        </p:nvSpPr>
        <p:spPr>
          <a:xfrm>
            <a:off x="11843" y="2955544"/>
            <a:ext cx="1218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Irrigation Pumps 101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D8EE32-A693-7DE6-3A22-9DFDECE2A05F}"/>
              </a:ext>
            </a:extLst>
          </p:cNvPr>
          <p:cNvSpPr txBox="1"/>
          <p:nvPr/>
        </p:nvSpPr>
        <p:spPr>
          <a:xfrm>
            <a:off x="10505423" y="5415684"/>
            <a:ext cx="1530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track 2A</a:t>
            </a:r>
          </a:p>
        </p:txBody>
      </p:sp>
    </p:spTree>
    <p:extLst>
      <p:ext uri="{BB962C8B-B14F-4D97-AF65-F5344CB8AC3E}">
        <p14:creationId xmlns:p14="http://schemas.microsoft.com/office/powerpoint/2010/main" val="28474889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CF9D546-5343-40C7-96AC-F44FA4903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34" y="719159"/>
            <a:ext cx="3688788" cy="16477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CB28B6-6976-42E9-B450-AD6BF17D8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18" y="51974"/>
            <a:ext cx="3029883" cy="27789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117A58-33C1-4A57-B36D-4CE0EA149C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0" r="28939"/>
          <a:stretch/>
        </p:blipFill>
        <p:spPr>
          <a:xfrm>
            <a:off x="5340809" y="2309827"/>
            <a:ext cx="1442720" cy="3352800"/>
          </a:xfrm>
          <a:prstGeom prst="rect">
            <a:avLst/>
          </a:prstGeom>
        </p:spPr>
      </p:pic>
      <p:sp>
        <p:nvSpPr>
          <p:cNvPr id="17" name="Arrow: Bent 16">
            <a:extLst>
              <a:ext uri="{FF2B5EF4-FFF2-40B4-BE49-F238E27FC236}">
                <a16:creationId xmlns:a16="http://schemas.microsoft.com/office/drawing/2014/main" id="{8865EE96-B544-4B89-BBC2-F3CD9ABB0D37}"/>
              </a:ext>
            </a:extLst>
          </p:cNvPr>
          <p:cNvSpPr/>
          <p:nvPr/>
        </p:nvSpPr>
        <p:spPr>
          <a:xfrm rot="5400000">
            <a:off x="2566818" y="2864657"/>
            <a:ext cx="3554393" cy="541755"/>
          </a:xfrm>
          <a:prstGeom prst="bentArrow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E3C31A-D116-490D-B601-22C89585C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0" r="28939"/>
          <a:stretch/>
        </p:blipFill>
        <p:spPr>
          <a:xfrm>
            <a:off x="4250522" y="4660094"/>
            <a:ext cx="478901" cy="11129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346103B-FA39-45D4-943F-F76C6153499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44939" y="3608410"/>
            <a:ext cx="1014608" cy="1608154"/>
          </a:xfrm>
          <a:prstGeom prst="rect">
            <a:avLst/>
          </a:prstGeom>
        </p:spPr>
      </p:pic>
      <p:sp>
        <p:nvSpPr>
          <p:cNvPr id="2" name="Arrow: Bent 1">
            <a:extLst>
              <a:ext uri="{FF2B5EF4-FFF2-40B4-BE49-F238E27FC236}">
                <a16:creationId xmlns:a16="http://schemas.microsoft.com/office/drawing/2014/main" id="{C5D6DBF7-F53F-4DED-A559-A8BF1497C19E}"/>
              </a:ext>
            </a:extLst>
          </p:cNvPr>
          <p:cNvSpPr/>
          <p:nvPr/>
        </p:nvSpPr>
        <p:spPr>
          <a:xfrm rot="5400000">
            <a:off x="8393685" y="2832107"/>
            <a:ext cx="2778953" cy="606857"/>
          </a:xfrm>
          <a:prstGeom prst="bentArrow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Arrow: Bent 20">
            <a:extLst>
              <a:ext uri="{FF2B5EF4-FFF2-40B4-BE49-F238E27FC236}">
                <a16:creationId xmlns:a16="http://schemas.microsoft.com/office/drawing/2014/main" id="{BAE60BCD-058F-4370-BFBD-297B1F5FCB16}"/>
              </a:ext>
            </a:extLst>
          </p:cNvPr>
          <p:cNvSpPr/>
          <p:nvPr/>
        </p:nvSpPr>
        <p:spPr>
          <a:xfrm rot="5400000">
            <a:off x="8471538" y="3110863"/>
            <a:ext cx="2347805" cy="413604"/>
          </a:xfrm>
          <a:prstGeom prst="bentArrow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40AA423-CFE9-49EB-AD64-CF39D2F35DDA}"/>
              </a:ext>
            </a:extLst>
          </p:cNvPr>
          <p:cNvSpPr/>
          <p:nvPr/>
        </p:nvSpPr>
        <p:spPr>
          <a:xfrm>
            <a:off x="9852243" y="5034280"/>
            <a:ext cx="180757" cy="8565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489D88A-A507-4DA0-9859-5168358D33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0" r="28939"/>
          <a:stretch/>
        </p:blipFill>
        <p:spPr>
          <a:xfrm>
            <a:off x="9703170" y="5662627"/>
            <a:ext cx="478901" cy="111293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5C3C83B-8B84-453F-89EC-217FBACBFA71}"/>
              </a:ext>
            </a:extLst>
          </p:cNvPr>
          <p:cNvSpPr txBox="1"/>
          <p:nvPr/>
        </p:nvSpPr>
        <p:spPr>
          <a:xfrm>
            <a:off x="4148222" y="88413"/>
            <a:ext cx="3530147" cy="49244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PUMPS</a:t>
            </a:r>
          </a:p>
        </p:txBody>
      </p:sp>
    </p:spTree>
    <p:extLst>
      <p:ext uri="{BB962C8B-B14F-4D97-AF65-F5344CB8AC3E}">
        <p14:creationId xmlns:p14="http://schemas.microsoft.com/office/powerpoint/2010/main" val="180047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 animBg="1"/>
      <p:bldP spid="21" grpId="0" animBg="1"/>
      <p:bldP spid="23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D1E2EEA-1C1D-4255-9A59-C5DCDE14384C}"/>
              </a:ext>
            </a:extLst>
          </p:cNvPr>
          <p:cNvSpPr txBox="1"/>
          <p:nvPr/>
        </p:nvSpPr>
        <p:spPr>
          <a:xfrm>
            <a:off x="8712176" y="4667198"/>
            <a:ext cx="28362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Shallow Well Only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DD258-F4DB-4864-9DF7-E3B1748E2CDC}"/>
              </a:ext>
            </a:extLst>
          </p:cNvPr>
          <p:cNvSpPr txBox="1"/>
          <p:nvPr/>
        </p:nvSpPr>
        <p:spPr>
          <a:xfrm>
            <a:off x="6004561" y="2948890"/>
            <a:ext cx="47172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Deep Well Jet Pump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700EF0-587B-4140-B0F0-847CEF57153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0755" y="3845092"/>
            <a:ext cx="2721153" cy="2042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1595CA-CFFD-4EE0-806B-302033BB1CDF}"/>
              </a:ext>
            </a:extLst>
          </p:cNvPr>
          <p:cNvSpPr txBox="1"/>
          <p:nvPr/>
        </p:nvSpPr>
        <p:spPr>
          <a:xfrm>
            <a:off x="133286" y="334634"/>
            <a:ext cx="2901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Convertible Jets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31246F-2529-4228-A9C8-0A5D111F1D67}"/>
              </a:ext>
            </a:extLst>
          </p:cNvPr>
          <p:cNvSpPr txBox="1"/>
          <p:nvPr/>
        </p:nvSpPr>
        <p:spPr>
          <a:xfrm>
            <a:off x="5949083" y="1636804"/>
            <a:ext cx="4269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Shallow Well Jet Pump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D05EB40-F45F-4774-BB3B-EAF378AF2759}"/>
              </a:ext>
            </a:extLst>
          </p:cNvPr>
          <p:cNvSpPr/>
          <p:nvPr/>
        </p:nvSpPr>
        <p:spPr>
          <a:xfrm>
            <a:off x="7049771" y="4260976"/>
            <a:ext cx="1522138" cy="1367790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9" descr="EK05">
            <a:extLst>
              <a:ext uri="{FF2B5EF4-FFF2-40B4-BE49-F238E27FC236}">
                <a16:creationId xmlns:a16="http://schemas.microsoft.com/office/drawing/2014/main" id="{90FD606E-3202-471E-9A29-B37FB137F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71908" y="154011"/>
            <a:ext cx="3293807" cy="1635252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2E787F-C003-48F2-AE64-DFE803576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87" y="1271489"/>
            <a:ext cx="2863898" cy="26267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B2D448-7692-4EFF-ADB4-24B14B10B9C4}"/>
              </a:ext>
            </a:extLst>
          </p:cNvPr>
          <p:cNvSpPr txBox="1"/>
          <p:nvPr/>
        </p:nvSpPr>
        <p:spPr>
          <a:xfrm>
            <a:off x="4148222" y="88413"/>
            <a:ext cx="3530147" cy="49244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PUMPS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EF322A-5AE8-43DC-9830-25E7BF3F9D90}"/>
              </a:ext>
            </a:extLst>
          </p:cNvPr>
          <p:cNvSpPr txBox="1"/>
          <p:nvPr/>
        </p:nvSpPr>
        <p:spPr>
          <a:xfrm>
            <a:off x="3335647" y="1557804"/>
            <a:ext cx="2668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+             =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AFDF03-B521-4FAC-94BE-FB2D65BA90C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2476" y="1393603"/>
            <a:ext cx="1839778" cy="123997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E04686-583D-4CE4-9FA8-64E4F8C87026}"/>
              </a:ext>
            </a:extLst>
          </p:cNvPr>
          <p:cNvSpPr txBox="1"/>
          <p:nvPr/>
        </p:nvSpPr>
        <p:spPr>
          <a:xfrm>
            <a:off x="3381367" y="2923584"/>
            <a:ext cx="26689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+             =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078FDED-E59C-4F23-A3E5-FFB873BE7E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1" t="6309" r="18299" b="5181"/>
          <a:stretch/>
        </p:blipFill>
        <p:spPr>
          <a:xfrm>
            <a:off x="4280264" y="2520384"/>
            <a:ext cx="779680" cy="174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4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 animBg="1"/>
      <p:bldP spid="15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>
            <a:extLst>
              <a:ext uri="{FF2B5EF4-FFF2-40B4-BE49-F238E27FC236}">
                <a16:creationId xmlns:a16="http://schemas.microsoft.com/office/drawing/2014/main" id="{A010C63C-7D46-4D81-AB1E-6C61F065D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18" y="345440"/>
            <a:ext cx="5709982" cy="538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F67DA406-1B21-4C24-A16A-FADE74C2E2A3}"/>
              </a:ext>
            </a:extLst>
          </p:cNvPr>
          <p:cNvSpPr txBox="1">
            <a:spLocks noChangeArrowheads="1"/>
          </p:cNvSpPr>
          <p:nvPr/>
        </p:nvSpPr>
        <p:spPr>
          <a:xfrm>
            <a:off x="8087676" y="2185214"/>
            <a:ext cx="4038600" cy="124378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en-US" sz="2400" dirty="0"/>
              <a:t>Single pipe </a:t>
            </a:r>
            <a:r>
              <a:rPr lang="en-US" altLang="en-US" sz="2400" b="1" dirty="0"/>
              <a:t>‘Shallow Well’</a:t>
            </a:r>
            <a:r>
              <a:rPr lang="en-US" altLang="en-US" sz="2400" dirty="0"/>
              <a:t> jet pumps – 25’ or less to water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115D3E-3646-47BE-A83B-D7DC46C093C7}"/>
              </a:ext>
            </a:extLst>
          </p:cNvPr>
          <p:cNvSpPr txBox="1"/>
          <p:nvPr/>
        </p:nvSpPr>
        <p:spPr>
          <a:xfrm>
            <a:off x="8302432" y="786259"/>
            <a:ext cx="3313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SHALLOW WELL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434C61-B444-43DF-8359-47A526323821}"/>
              </a:ext>
            </a:extLst>
          </p:cNvPr>
          <p:cNvSpPr txBox="1"/>
          <p:nvPr/>
        </p:nvSpPr>
        <p:spPr>
          <a:xfrm>
            <a:off x="8471226" y="232261"/>
            <a:ext cx="3271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What do you mean?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B6D837-D134-4840-9C23-1F93397E90BE}"/>
              </a:ext>
            </a:extLst>
          </p:cNvPr>
          <p:cNvSpPr txBox="1"/>
          <p:nvPr/>
        </p:nvSpPr>
        <p:spPr>
          <a:xfrm>
            <a:off x="8302432" y="1258699"/>
            <a:ext cx="3313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WELL </a:t>
            </a:r>
          </a:p>
        </p:txBody>
      </p:sp>
    </p:spTree>
    <p:extLst>
      <p:ext uri="{BB962C8B-B14F-4D97-AF65-F5344CB8AC3E}">
        <p14:creationId xmlns:p14="http://schemas.microsoft.com/office/powerpoint/2010/main" val="57114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>
            <a:extLst>
              <a:ext uri="{FF2B5EF4-FFF2-40B4-BE49-F238E27FC236}">
                <a16:creationId xmlns:a16="http://schemas.microsoft.com/office/drawing/2014/main" id="{A010C63C-7D46-4D81-AB1E-6C61F065D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18" y="345440"/>
            <a:ext cx="5709982" cy="5384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F67DA406-1B21-4C24-A16A-FADE74C2E2A3}"/>
              </a:ext>
            </a:extLst>
          </p:cNvPr>
          <p:cNvSpPr txBox="1">
            <a:spLocks noChangeArrowheads="1"/>
          </p:cNvSpPr>
          <p:nvPr/>
        </p:nvSpPr>
        <p:spPr>
          <a:xfrm>
            <a:off x="8087676" y="2185214"/>
            <a:ext cx="4038600" cy="124378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altLang="en-US" sz="2400" dirty="0"/>
              <a:t>Single pipe </a:t>
            </a:r>
            <a:r>
              <a:rPr lang="en-US" altLang="en-US" sz="2400" b="1" dirty="0"/>
              <a:t>‘Shallow Well’</a:t>
            </a:r>
            <a:r>
              <a:rPr lang="en-US" altLang="en-US" sz="2400" dirty="0"/>
              <a:t> jet pumps – 25’ or less to water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115D3E-3646-47BE-A83B-D7DC46C093C7}"/>
              </a:ext>
            </a:extLst>
          </p:cNvPr>
          <p:cNvSpPr txBox="1"/>
          <p:nvPr/>
        </p:nvSpPr>
        <p:spPr>
          <a:xfrm>
            <a:off x="8302432" y="786259"/>
            <a:ext cx="3313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SHALLOW WELL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434C61-B444-43DF-8359-47A526323821}"/>
              </a:ext>
            </a:extLst>
          </p:cNvPr>
          <p:cNvSpPr txBox="1"/>
          <p:nvPr/>
        </p:nvSpPr>
        <p:spPr>
          <a:xfrm>
            <a:off x="8471226" y="232261"/>
            <a:ext cx="3271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What do you mean?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B6D837-D134-4840-9C23-1F93397E90BE}"/>
              </a:ext>
            </a:extLst>
          </p:cNvPr>
          <p:cNvSpPr txBox="1"/>
          <p:nvPr/>
        </p:nvSpPr>
        <p:spPr>
          <a:xfrm>
            <a:off x="8302432" y="1258699"/>
            <a:ext cx="3313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WELL </a:t>
            </a:r>
          </a:p>
        </p:txBody>
      </p:sp>
    </p:spTree>
    <p:extLst>
      <p:ext uri="{BB962C8B-B14F-4D97-AF65-F5344CB8AC3E}">
        <p14:creationId xmlns:p14="http://schemas.microsoft.com/office/powerpoint/2010/main" val="2404403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BFF044-80B0-4C33-97A9-E7942F0D28BF}"/>
              </a:ext>
            </a:extLst>
          </p:cNvPr>
          <p:cNvSpPr txBox="1"/>
          <p:nvPr/>
        </p:nvSpPr>
        <p:spPr>
          <a:xfrm>
            <a:off x="8302432" y="786259"/>
            <a:ext cx="3313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SHALLOW WELL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F76AC4-8402-4870-9F79-D437DFB7CFA8}"/>
              </a:ext>
            </a:extLst>
          </p:cNvPr>
          <p:cNvSpPr txBox="1"/>
          <p:nvPr/>
        </p:nvSpPr>
        <p:spPr>
          <a:xfrm>
            <a:off x="8471226" y="232261"/>
            <a:ext cx="3271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What do you mean?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DCB832-BBF1-4786-9856-AE7AC260539F}"/>
              </a:ext>
            </a:extLst>
          </p:cNvPr>
          <p:cNvSpPr txBox="1"/>
          <p:nvPr/>
        </p:nvSpPr>
        <p:spPr>
          <a:xfrm>
            <a:off x="8302432" y="1258699"/>
            <a:ext cx="3313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WELL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599215-34E0-43EF-9804-5D1037524F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68"/>
          <a:stretch/>
        </p:blipFill>
        <p:spPr>
          <a:xfrm>
            <a:off x="116840" y="232261"/>
            <a:ext cx="7368418" cy="53404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E20BFD-B04C-45B4-BFA6-7FB5AECC46C5}"/>
              </a:ext>
            </a:extLst>
          </p:cNvPr>
          <p:cNvSpPr txBox="1"/>
          <p:nvPr/>
        </p:nvSpPr>
        <p:spPr>
          <a:xfrm>
            <a:off x="6978583" y="3122578"/>
            <a:ext cx="1382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</a:rPr>
              <a:t>Water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48D813-E1A9-441F-9DA6-00938764995E}"/>
              </a:ext>
            </a:extLst>
          </p:cNvPr>
          <p:cNvSpPr txBox="1"/>
          <p:nvPr/>
        </p:nvSpPr>
        <p:spPr>
          <a:xfrm>
            <a:off x="10848163" y="2372295"/>
            <a:ext cx="678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Lift</a:t>
            </a:r>
          </a:p>
        </p:txBody>
      </p:sp>
      <p:sp>
        <p:nvSpPr>
          <p:cNvPr id="15" name="Up Arrow 30">
            <a:extLst>
              <a:ext uri="{FF2B5EF4-FFF2-40B4-BE49-F238E27FC236}">
                <a16:creationId xmlns:a16="http://schemas.microsoft.com/office/drawing/2014/main" id="{46F98629-2C20-4EA2-8150-FC5AAC84F989}"/>
              </a:ext>
            </a:extLst>
          </p:cNvPr>
          <p:cNvSpPr/>
          <p:nvPr/>
        </p:nvSpPr>
        <p:spPr>
          <a:xfrm>
            <a:off x="11092712" y="1927501"/>
            <a:ext cx="124623" cy="552893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34">
            <a:extLst>
              <a:ext uri="{FF2B5EF4-FFF2-40B4-BE49-F238E27FC236}">
                <a16:creationId xmlns:a16="http://schemas.microsoft.com/office/drawing/2014/main" id="{7A325FA9-7D85-49C4-91A7-AE1848686417}"/>
              </a:ext>
            </a:extLst>
          </p:cNvPr>
          <p:cNvSpPr/>
          <p:nvPr/>
        </p:nvSpPr>
        <p:spPr>
          <a:xfrm>
            <a:off x="11092712" y="2769319"/>
            <a:ext cx="124623" cy="552893"/>
          </a:xfrm>
          <a:prstGeom prst="upArrow">
            <a:avLst/>
          </a:prstGeom>
          <a:solidFill>
            <a:srgbClr val="0070C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4" descr="Related image">
            <a:extLst>
              <a:ext uri="{FF2B5EF4-FFF2-40B4-BE49-F238E27FC236}">
                <a16:creationId xmlns:a16="http://schemas.microsoft.com/office/drawing/2014/main" id="{21569DE0-9D2A-4C4A-A1DE-C07868E5A6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03" r="22163"/>
          <a:stretch/>
        </p:blipFill>
        <p:spPr bwMode="auto">
          <a:xfrm>
            <a:off x="8245311" y="1744623"/>
            <a:ext cx="2233976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C95FA8A-CA9A-412E-9EF1-BC46F243DC61}"/>
              </a:ext>
            </a:extLst>
          </p:cNvPr>
          <p:cNvCxnSpPr>
            <a:cxnSpLocks/>
          </p:cNvCxnSpPr>
          <p:nvPr/>
        </p:nvCxnSpPr>
        <p:spPr>
          <a:xfrm>
            <a:off x="8351406" y="3307244"/>
            <a:ext cx="2733462" cy="0"/>
          </a:xfrm>
          <a:prstGeom prst="line">
            <a:avLst/>
          </a:prstGeom>
          <a:ln w="44450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32CA95-2AF8-4C39-96AB-BEF1D61DDBFB}"/>
              </a:ext>
            </a:extLst>
          </p:cNvPr>
          <p:cNvCxnSpPr>
            <a:cxnSpLocks/>
          </p:cNvCxnSpPr>
          <p:nvPr/>
        </p:nvCxnSpPr>
        <p:spPr>
          <a:xfrm>
            <a:off x="10372988" y="1872962"/>
            <a:ext cx="777920" cy="0"/>
          </a:xfrm>
          <a:prstGeom prst="line">
            <a:avLst/>
          </a:prstGeom>
          <a:ln w="44450">
            <a:solidFill>
              <a:srgbClr val="0070C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7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3397FCC9-D2BB-42D6-AB1D-335D05EE9008}"/>
              </a:ext>
            </a:extLst>
          </p:cNvPr>
          <p:cNvSpPr txBox="1">
            <a:spLocks noChangeArrowheads="1"/>
          </p:cNvSpPr>
          <p:nvPr/>
        </p:nvSpPr>
        <p:spPr>
          <a:xfrm>
            <a:off x="7971935" y="1340257"/>
            <a:ext cx="4220065" cy="251133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en-US" sz="2400" dirty="0"/>
          </a:p>
          <a:p>
            <a:endParaRPr lang="en-US" altLang="en-US" sz="2400" dirty="0"/>
          </a:p>
          <a:p>
            <a:r>
              <a:rPr lang="en-US" altLang="en-US" sz="2400" dirty="0"/>
              <a:t>Two pipe </a:t>
            </a:r>
            <a:r>
              <a:rPr lang="en-US" altLang="en-US" sz="2400" b="1" dirty="0"/>
              <a:t>‘Deep Well’</a:t>
            </a:r>
            <a:r>
              <a:rPr lang="en-US" altLang="en-US" sz="2400" dirty="0"/>
              <a:t> jet pumps – sized with proper ejector (referred to as a jet) can lift water up to  90’.</a:t>
            </a:r>
          </a:p>
          <a:p>
            <a:pPr marL="0" indent="0">
              <a:buNone/>
            </a:pPr>
            <a:endParaRPr lang="en-US" alt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9D65B8-F902-4348-951D-1ADDD5C5A6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1147" y="386836"/>
            <a:ext cx="2059471" cy="18452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2E80C9-3D11-4A8F-AE0A-975919AF8ED6}"/>
              </a:ext>
            </a:extLst>
          </p:cNvPr>
          <p:cNvSpPr txBox="1"/>
          <p:nvPr/>
        </p:nvSpPr>
        <p:spPr>
          <a:xfrm>
            <a:off x="8302432" y="786259"/>
            <a:ext cx="3313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SHALLOW WELL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A448E2-660A-42F9-ABAC-A5E9F65818D1}"/>
              </a:ext>
            </a:extLst>
          </p:cNvPr>
          <p:cNvSpPr txBox="1"/>
          <p:nvPr/>
        </p:nvSpPr>
        <p:spPr>
          <a:xfrm>
            <a:off x="8471226" y="232261"/>
            <a:ext cx="3271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What do you mean?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AB7841-0473-4D85-9AC1-E276AC65BA5E}"/>
              </a:ext>
            </a:extLst>
          </p:cNvPr>
          <p:cNvSpPr txBox="1"/>
          <p:nvPr/>
        </p:nvSpPr>
        <p:spPr>
          <a:xfrm>
            <a:off x="8302432" y="1258699"/>
            <a:ext cx="3313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WELL </a:t>
            </a: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85317867-17CD-4912-B007-1C84348BD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46" y="-26081"/>
            <a:ext cx="6382648" cy="596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142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6E6EF7E-1B88-7E5A-375D-766180220D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9710"/>
          <a:stretch/>
        </p:blipFill>
        <p:spPr>
          <a:xfrm>
            <a:off x="5942904" y="5206036"/>
            <a:ext cx="570795" cy="619569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4E4581C6-891E-6193-949B-3AA45799706F}"/>
              </a:ext>
            </a:extLst>
          </p:cNvPr>
          <p:cNvSpPr txBox="1"/>
          <p:nvPr/>
        </p:nvSpPr>
        <p:spPr>
          <a:xfrm>
            <a:off x="7621993" y="163793"/>
            <a:ext cx="13473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Zone 4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B4C6757-C968-47C0-BEA4-7D6E6CC9536B}"/>
              </a:ext>
            </a:extLst>
          </p:cNvPr>
          <p:cNvSpPr>
            <a:spLocks noChangeAspect="1"/>
          </p:cNvSpPr>
          <p:nvPr/>
        </p:nvSpPr>
        <p:spPr>
          <a:xfrm>
            <a:off x="2526925" y="63060"/>
            <a:ext cx="1203435" cy="1208689"/>
          </a:xfrm>
          <a:prstGeom prst="ellipse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82F540-4367-B0B9-2121-DBC99638D966}"/>
              </a:ext>
            </a:extLst>
          </p:cNvPr>
          <p:cNvSpPr txBox="1"/>
          <p:nvPr/>
        </p:nvSpPr>
        <p:spPr>
          <a:xfrm>
            <a:off x="2851268" y="322617"/>
            <a:ext cx="4657712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7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Home Water System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CF12C1-73AE-206F-55FB-B1F29E69796C}"/>
              </a:ext>
            </a:extLst>
          </p:cNvPr>
          <p:cNvCxnSpPr>
            <a:cxnSpLocks/>
          </p:cNvCxnSpPr>
          <p:nvPr/>
        </p:nvCxnSpPr>
        <p:spPr>
          <a:xfrm>
            <a:off x="3009648" y="948463"/>
            <a:ext cx="4293441" cy="0"/>
          </a:xfrm>
          <a:prstGeom prst="line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5C489184-C8D5-6D4C-B5C8-00C8C03F50B4}"/>
              </a:ext>
            </a:extLst>
          </p:cNvPr>
          <p:cNvSpPr txBox="1"/>
          <p:nvPr/>
        </p:nvSpPr>
        <p:spPr>
          <a:xfrm>
            <a:off x="7725561" y="387900"/>
            <a:ext cx="4174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Fixture Count Method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156C1D6-DCC4-1892-5DCD-F5F95786D446}"/>
              </a:ext>
            </a:extLst>
          </p:cNvPr>
          <p:cNvSpPr txBox="1"/>
          <p:nvPr/>
        </p:nvSpPr>
        <p:spPr>
          <a:xfrm>
            <a:off x="6181555" y="1020663"/>
            <a:ext cx="5962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total number of fixtures in the house   should equal the gpm rating of the pump.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F7839E-EE22-AC1E-42F3-B3F40B92510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160" y="383494"/>
            <a:ext cx="6233773" cy="5596924"/>
          </a:xfrm>
          <a:prstGeom prst="rect">
            <a:avLst/>
          </a:prstGeom>
        </p:spPr>
      </p:pic>
      <p:pic>
        <p:nvPicPr>
          <p:cNvPr id="6" name="Picture 5" descr="Empty Room Clipart Vector Images (over 830)">
            <a:extLst>
              <a:ext uri="{FF2B5EF4-FFF2-40B4-BE49-F238E27FC236}">
                <a16:creationId xmlns:a16="http://schemas.microsoft.com/office/drawing/2014/main" id="{45A7503C-0C01-D85A-BF3C-909ED26BB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301" y="1539198"/>
            <a:ext cx="2468528" cy="197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Empty Room Stock Photos, Images and Backgrounds for Free Download">
            <a:extLst>
              <a:ext uri="{FF2B5EF4-FFF2-40B4-BE49-F238E27FC236}">
                <a16:creationId xmlns:a16="http://schemas.microsoft.com/office/drawing/2014/main" id="{D2397422-CEBD-3EDA-620C-EC1AC32E6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36" y="1533745"/>
            <a:ext cx="2465712" cy="195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Empty Room Images - Free Download on Freepik">
            <a:extLst>
              <a:ext uri="{FF2B5EF4-FFF2-40B4-BE49-F238E27FC236}">
                <a16:creationId xmlns:a16="http://schemas.microsoft.com/office/drawing/2014/main" id="{BE20919D-F20A-2309-3BFA-F18AE2164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301" y="3544780"/>
            <a:ext cx="2725144" cy="240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mpty room clipart - Clip Art Library">
            <a:extLst>
              <a:ext uri="{FF2B5EF4-FFF2-40B4-BE49-F238E27FC236}">
                <a16:creationId xmlns:a16="http://schemas.microsoft.com/office/drawing/2014/main" id="{76C872D9-F13B-2F13-3058-0AD8D89CB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02" y="3544779"/>
            <a:ext cx="2725144" cy="241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24E59E-F1A8-0BFF-C1FC-52DC82F6F51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5829" y="1569145"/>
            <a:ext cx="486592" cy="19239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54AFF3-ED40-8808-6833-022C943FFFE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70000" contrast="-70000"/>
          </a:blip>
          <a:stretch>
            <a:fillRect/>
          </a:stretch>
        </p:blipFill>
        <p:spPr>
          <a:xfrm flipH="1">
            <a:off x="181609" y="1535008"/>
            <a:ext cx="495629" cy="197563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4020E0-FB88-49C9-5C7D-66A7D87409B7}"/>
              </a:ext>
            </a:extLst>
          </p:cNvPr>
          <p:cNvSpPr txBox="1"/>
          <p:nvPr/>
        </p:nvSpPr>
        <p:spPr>
          <a:xfrm>
            <a:off x="956016" y="3528179"/>
            <a:ext cx="1871189" cy="1446550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Kitchen</a:t>
            </a:r>
          </a:p>
          <a:p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Dishwasher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135751-01D0-D20C-1299-4FBB20CAD984}"/>
              </a:ext>
            </a:extLst>
          </p:cNvPr>
          <p:cNvSpPr txBox="1"/>
          <p:nvPr/>
        </p:nvSpPr>
        <p:spPr>
          <a:xfrm>
            <a:off x="3404584" y="3545053"/>
            <a:ext cx="2573231" cy="769441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Laundry Room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Clothes Washer</a:t>
            </a:r>
          </a:p>
        </p:txBody>
      </p:sp>
      <p:pic>
        <p:nvPicPr>
          <p:cNvPr id="16" name="Picture 2" descr="Empty Room Vector Art, Icons, and Graphics for Free Download">
            <a:extLst>
              <a:ext uri="{FF2B5EF4-FFF2-40B4-BE49-F238E27FC236}">
                <a16:creationId xmlns:a16="http://schemas.microsoft.com/office/drawing/2014/main" id="{788AAEB7-1EC5-5C35-F914-A3FF242B5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760" y="4675695"/>
            <a:ext cx="1597702" cy="1253972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C616011-202E-081D-C85D-852A9AF86DAB}"/>
              </a:ext>
            </a:extLst>
          </p:cNvPr>
          <p:cNvSpPr txBox="1"/>
          <p:nvPr/>
        </p:nvSpPr>
        <p:spPr>
          <a:xfrm>
            <a:off x="955776" y="1522274"/>
            <a:ext cx="1923670" cy="1754326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Bath</a:t>
            </a:r>
          </a:p>
          <a:p>
            <a:endParaRPr lang="en-US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Tub/Shower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Lavatory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Toilet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DAFF51B-2892-4666-0B57-E6BB36D14293}"/>
              </a:ext>
            </a:extLst>
          </p:cNvPr>
          <p:cNvSpPr txBox="1"/>
          <p:nvPr/>
        </p:nvSpPr>
        <p:spPr>
          <a:xfrm>
            <a:off x="3404584" y="4609589"/>
            <a:ext cx="1508041" cy="1077218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½ Bath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Lavatory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Toilet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6209CF2-9212-30FA-FACC-724A9D431433}"/>
              </a:ext>
            </a:extLst>
          </p:cNvPr>
          <p:cNvSpPr txBox="1"/>
          <p:nvPr/>
        </p:nvSpPr>
        <p:spPr>
          <a:xfrm>
            <a:off x="4825921" y="4663463"/>
            <a:ext cx="2503085" cy="369332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 </a:t>
            </a:r>
            <a:r>
              <a:rPr 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Outside Hose Bibb</a:t>
            </a: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0F55B80-61F2-C8B8-9495-AE4BCC1F4E8F}"/>
              </a:ext>
            </a:extLst>
          </p:cNvPr>
          <p:cNvSpPr txBox="1"/>
          <p:nvPr/>
        </p:nvSpPr>
        <p:spPr>
          <a:xfrm>
            <a:off x="8926919" y="1829708"/>
            <a:ext cx="361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3FA1EE88-79C8-A294-BA01-E0A149C0AE39}"/>
              </a:ext>
            </a:extLst>
          </p:cNvPr>
          <p:cNvSpPr txBox="1"/>
          <p:nvPr/>
        </p:nvSpPr>
        <p:spPr>
          <a:xfrm>
            <a:off x="8941304" y="2385969"/>
            <a:ext cx="361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48A4D99-86DE-AFCB-9058-8AD01CAD9525}"/>
              </a:ext>
            </a:extLst>
          </p:cNvPr>
          <p:cNvSpPr txBox="1"/>
          <p:nvPr/>
        </p:nvSpPr>
        <p:spPr>
          <a:xfrm>
            <a:off x="8924214" y="3496955"/>
            <a:ext cx="452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18B6252-B4ED-9C49-271E-9B17B6ED0AD7}"/>
              </a:ext>
            </a:extLst>
          </p:cNvPr>
          <p:cNvSpPr txBox="1"/>
          <p:nvPr/>
        </p:nvSpPr>
        <p:spPr>
          <a:xfrm>
            <a:off x="8944593" y="2939061"/>
            <a:ext cx="361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97F43E8-72A4-827B-A008-1F7603B384BE}"/>
              </a:ext>
            </a:extLst>
          </p:cNvPr>
          <p:cNvSpPr txBox="1"/>
          <p:nvPr/>
        </p:nvSpPr>
        <p:spPr>
          <a:xfrm>
            <a:off x="8490792" y="4094351"/>
            <a:ext cx="1338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+___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E269E16-B949-314C-833F-635EEBB07FE5}"/>
              </a:ext>
            </a:extLst>
          </p:cNvPr>
          <p:cNvSpPr txBox="1"/>
          <p:nvPr/>
        </p:nvSpPr>
        <p:spPr>
          <a:xfrm>
            <a:off x="8946676" y="4048406"/>
            <a:ext cx="361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1D6598E-366A-8D88-D800-3FF4A1ED55C5}"/>
              </a:ext>
            </a:extLst>
          </p:cNvPr>
          <p:cNvSpPr txBox="1"/>
          <p:nvPr/>
        </p:nvSpPr>
        <p:spPr>
          <a:xfrm>
            <a:off x="9376406" y="4726324"/>
            <a:ext cx="2448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fixtures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407823D-44D7-F5D5-9471-AA8CE3846DDC}"/>
              </a:ext>
            </a:extLst>
          </p:cNvPr>
          <p:cNvSpPr txBox="1"/>
          <p:nvPr/>
        </p:nvSpPr>
        <p:spPr>
          <a:xfrm>
            <a:off x="8969300" y="4706651"/>
            <a:ext cx="709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586C1C-80A6-402F-F91C-5346E822CD2E}"/>
              </a:ext>
            </a:extLst>
          </p:cNvPr>
          <p:cNvSpPr txBox="1"/>
          <p:nvPr/>
        </p:nvSpPr>
        <p:spPr>
          <a:xfrm>
            <a:off x="8974063" y="4711724"/>
            <a:ext cx="709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0C66F6-5E43-C214-B36B-9FBFDD91D6D5}"/>
              </a:ext>
            </a:extLst>
          </p:cNvPr>
          <p:cNvSpPr txBox="1"/>
          <p:nvPr/>
        </p:nvSpPr>
        <p:spPr>
          <a:xfrm>
            <a:off x="1080665" y="842321"/>
            <a:ext cx="7094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6B8E97-9B5F-B158-D7C6-BC0E2334D6CD}"/>
              </a:ext>
            </a:extLst>
          </p:cNvPr>
          <p:cNvSpPr txBox="1"/>
          <p:nvPr/>
        </p:nvSpPr>
        <p:spPr>
          <a:xfrm>
            <a:off x="9376405" y="5294311"/>
            <a:ext cx="2448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gpm</a:t>
            </a:r>
            <a:endParaRPr lang="en-US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330627-FD8F-16BB-494B-CB66E39C5454}"/>
              </a:ext>
            </a:extLst>
          </p:cNvPr>
          <p:cNvSpPr txBox="1"/>
          <p:nvPr/>
        </p:nvSpPr>
        <p:spPr>
          <a:xfrm>
            <a:off x="8969300" y="5290332"/>
            <a:ext cx="709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FF325A8-D9BB-48BF-8CFF-F6E76D8F49E3}"/>
              </a:ext>
            </a:extLst>
          </p:cNvPr>
          <p:cNvCxnSpPr>
            <a:stCxn id="15" idx="1"/>
          </p:cNvCxnSpPr>
          <p:nvPr/>
        </p:nvCxnSpPr>
        <p:spPr>
          <a:xfrm flipH="1" flipV="1">
            <a:off x="1971040" y="1320800"/>
            <a:ext cx="6998260" cy="426192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44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5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5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3" grpId="0"/>
      <p:bldP spid="39" grpId="0"/>
      <p:bldP spid="45" grpId="0" animBg="1"/>
      <p:bldP spid="48" grpId="0"/>
      <p:bldP spid="49" grpId="0"/>
      <p:bldP spid="50" grpId="0"/>
      <p:bldP spid="51" grpId="0"/>
      <p:bldP spid="52" grpId="0"/>
      <p:bldP spid="53" grpId="0"/>
      <p:bldP spid="54" grpId="0"/>
      <p:bldP spid="57" grpId="0"/>
      <p:bldP spid="17" grpId="0"/>
      <p:bldP spid="18" grpId="0"/>
      <p:bldP spid="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400155A-D062-4982-9349-884B41B05B40}"/>
              </a:ext>
            </a:extLst>
          </p:cNvPr>
          <p:cNvSpPr/>
          <p:nvPr/>
        </p:nvSpPr>
        <p:spPr>
          <a:xfrm>
            <a:off x="0" y="3104487"/>
            <a:ext cx="12192000" cy="4571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4 Simple Steps to the First Green Lawn">
            <a:extLst>
              <a:ext uri="{FF2B5EF4-FFF2-40B4-BE49-F238E27FC236}">
                <a16:creationId xmlns:a16="http://schemas.microsoft.com/office/drawing/2014/main" id="{B57C5CD2-A10F-4EA6-9427-6BFBFE0C5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79669" cy="592633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J101">
            <a:extLst>
              <a:ext uri="{FF2B5EF4-FFF2-40B4-BE49-F238E27FC236}">
                <a16:creationId xmlns:a16="http://schemas.microsoft.com/office/drawing/2014/main" id="{0E4721A1-BCCC-4411-885E-0B0110FDD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899" y="163888"/>
            <a:ext cx="2227186" cy="1389595"/>
          </a:xfrm>
          <a:prstGeom prst="rect">
            <a:avLst/>
          </a:prstGeom>
          <a:noFill/>
          <a:effectLst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0AB065C-7094-433D-AC54-95C89E22296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8" y="1660775"/>
            <a:ext cx="2291828" cy="125363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C20AFE7-4567-4F47-A7E1-9465BF72E8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39456" y="1428296"/>
            <a:ext cx="2565779" cy="11461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A5A3B5-0854-45D9-86A7-631E826CC15C}"/>
              </a:ext>
            </a:extLst>
          </p:cNvPr>
          <p:cNvSpPr txBox="1"/>
          <p:nvPr/>
        </p:nvSpPr>
        <p:spPr>
          <a:xfrm>
            <a:off x="0" y="2900486"/>
            <a:ext cx="6035946" cy="49244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 GROUND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C1EF04-F2F1-4DDD-9F2A-AE33293E771D}"/>
              </a:ext>
            </a:extLst>
          </p:cNvPr>
          <p:cNvSpPr txBox="1"/>
          <p:nvPr/>
        </p:nvSpPr>
        <p:spPr>
          <a:xfrm>
            <a:off x="3894726" y="-75515"/>
            <a:ext cx="4282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2-Types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67E5B22-DDE7-400E-8B98-B19DAA3410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346" y="3041674"/>
            <a:ext cx="2087752" cy="1544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E68BC2-9BDD-466A-9707-CBEF5370E58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8784" y="2982566"/>
            <a:ext cx="2486372" cy="15146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6576630-A4F3-4F99-B275-95912D06C5A3}"/>
              </a:ext>
            </a:extLst>
          </p:cNvPr>
          <p:cNvSpPr txBox="1"/>
          <p:nvPr/>
        </p:nvSpPr>
        <p:spPr>
          <a:xfrm>
            <a:off x="7462973" y="1827983"/>
            <a:ext cx="3530147" cy="49244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PUMPS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527345-0C0E-4FC8-867E-C5BCA18B611A}"/>
              </a:ext>
            </a:extLst>
          </p:cNvPr>
          <p:cNvSpPr txBox="1"/>
          <p:nvPr/>
        </p:nvSpPr>
        <p:spPr>
          <a:xfrm>
            <a:off x="7412172" y="4167188"/>
            <a:ext cx="3951787" cy="49244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CENTRIFUGAL PUMPS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4EF062-A7C7-7177-2317-36C5582FBC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301" y="3788139"/>
            <a:ext cx="2209760" cy="202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5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tering &amp; Irrigation - The Home Depot">
            <a:extLst>
              <a:ext uri="{FF2B5EF4-FFF2-40B4-BE49-F238E27FC236}">
                <a16:creationId xmlns:a16="http://schemas.microsoft.com/office/drawing/2014/main" id="{3229993D-6296-A021-A923-A744F38DD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J101">
            <a:extLst>
              <a:ext uri="{FF2B5EF4-FFF2-40B4-BE49-F238E27FC236}">
                <a16:creationId xmlns:a16="http://schemas.microsoft.com/office/drawing/2014/main" id="{280D5B94-B1A1-4147-AEC0-1542A5C99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7004" y="3069613"/>
            <a:ext cx="3869644" cy="2414364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0DA033-6C61-43DD-BD39-89EF2106A5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833" t="10976" r="2987" b="2595"/>
          <a:stretch/>
        </p:blipFill>
        <p:spPr>
          <a:xfrm flipH="1">
            <a:off x="7908892" y="3222201"/>
            <a:ext cx="3844356" cy="226177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9026F7-442F-487C-885A-2833EB43B625}"/>
              </a:ext>
            </a:extLst>
          </p:cNvPr>
          <p:cNvSpPr txBox="1"/>
          <p:nvPr/>
        </p:nvSpPr>
        <p:spPr>
          <a:xfrm>
            <a:off x="4028667" y="88412"/>
            <a:ext cx="3951787" cy="49244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CENTRIFUGAL PUMPS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BB8BBA-7D07-4E87-8B1A-F8058491A662}"/>
              </a:ext>
            </a:extLst>
          </p:cNvPr>
          <p:cNvSpPr txBox="1"/>
          <p:nvPr/>
        </p:nvSpPr>
        <p:spPr>
          <a:xfrm>
            <a:off x="3863340" y="524740"/>
            <a:ext cx="4282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2-Types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F5F1D6-844D-414C-9F53-134DC731E026}"/>
              </a:ext>
            </a:extLst>
          </p:cNvPr>
          <p:cNvSpPr txBox="1"/>
          <p:nvPr/>
        </p:nvSpPr>
        <p:spPr>
          <a:xfrm>
            <a:off x="526926" y="2238616"/>
            <a:ext cx="5421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Straight Centrifugal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3E7F8A-9D2E-4716-AD62-9F65B01DCAF7}"/>
              </a:ext>
            </a:extLst>
          </p:cNvPr>
          <p:cNvSpPr txBox="1"/>
          <p:nvPr/>
        </p:nvSpPr>
        <p:spPr>
          <a:xfrm>
            <a:off x="6283652" y="2254729"/>
            <a:ext cx="3458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 Self-Priming</a:t>
            </a:r>
          </a:p>
        </p:txBody>
      </p:sp>
    </p:spTree>
    <p:extLst>
      <p:ext uri="{BB962C8B-B14F-4D97-AF65-F5344CB8AC3E}">
        <p14:creationId xmlns:p14="http://schemas.microsoft.com/office/powerpoint/2010/main" val="286256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well with well cap">
            <a:extLst>
              <a:ext uri="{FF2B5EF4-FFF2-40B4-BE49-F238E27FC236}">
                <a16:creationId xmlns:a16="http://schemas.microsoft.com/office/drawing/2014/main" id="{D14F4059-9885-43AA-B21D-905C5126F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45" t="25153" r="25081" b="32751"/>
          <a:stretch/>
        </p:blipFill>
        <p:spPr bwMode="auto">
          <a:xfrm>
            <a:off x="553644" y="973316"/>
            <a:ext cx="1836793" cy="1828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199724-D939-457E-BFD4-D58C74EFDF89}"/>
              </a:ext>
            </a:extLst>
          </p:cNvPr>
          <p:cNvSpPr txBox="1"/>
          <p:nvPr/>
        </p:nvSpPr>
        <p:spPr>
          <a:xfrm>
            <a:off x="4635570" y="504671"/>
            <a:ext cx="292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WATER SOURCES</a:t>
            </a:r>
          </a:p>
        </p:txBody>
      </p:sp>
      <p:pic>
        <p:nvPicPr>
          <p:cNvPr id="5" name="Picture 16" descr="Image result for underground cistern for water">
            <a:extLst>
              <a:ext uri="{FF2B5EF4-FFF2-40B4-BE49-F238E27FC236}">
                <a16:creationId xmlns:a16="http://schemas.microsoft.com/office/drawing/2014/main" id="{F2AECBA8-3746-47CD-9678-E4B14917B9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7" t="27731" r="10561" b="11435"/>
          <a:stretch/>
        </p:blipFill>
        <p:spPr bwMode="auto">
          <a:xfrm>
            <a:off x="6470512" y="973316"/>
            <a:ext cx="2306887" cy="1828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8F5F9B-C7A6-4BE6-9963-E8E1B1873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5941" y="973316"/>
            <a:ext cx="3503853" cy="1828800"/>
          </a:xfrm>
          <a:prstGeom prst="rect">
            <a:avLst/>
          </a:prstGeom>
        </p:spPr>
      </p:pic>
      <p:pic>
        <p:nvPicPr>
          <p:cNvPr id="7" name="Picture 14" descr="Image result for 5000 gallon water storage tank">
            <a:extLst>
              <a:ext uri="{FF2B5EF4-FFF2-40B4-BE49-F238E27FC236}">
                <a16:creationId xmlns:a16="http://schemas.microsoft.com/office/drawing/2014/main" id="{FFC9D82A-3C27-47C9-A650-5251B40515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4" t="5344" r="6855"/>
          <a:stretch/>
        </p:blipFill>
        <p:spPr bwMode="auto">
          <a:xfrm>
            <a:off x="9048116" y="973316"/>
            <a:ext cx="2450713" cy="18288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67407D-2D8D-47C7-B543-F6DAF980D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848" y="3087110"/>
            <a:ext cx="10923981" cy="25118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E05747-2A19-4DC9-BFDD-53C7918D8291}"/>
              </a:ext>
            </a:extLst>
          </p:cNvPr>
          <p:cNvSpPr txBox="1"/>
          <p:nvPr/>
        </p:nvSpPr>
        <p:spPr>
          <a:xfrm>
            <a:off x="9069320" y="2767033"/>
            <a:ext cx="2429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 Ground Reservoirs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2218BB-D482-48AF-94A3-9B7A4D536424}"/>
              </a:ext>
            </a:extLst>
          </p:cNvPr>
          <p:cNvSpPr txBox="1"/>
          <p:nvPr/>
        </p:nvSpPr>
        <p:spPr>
          <a:xfrm>
            <a:off x="6418868" y="2765376"/>
            <a:ext cx="2429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 Ground Cisterns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E41463-3D48-4B11-B8F6-F71B843CDC09}"/>
              </a:ext>
            </a:extLst>
          </p:cNvPr>
          <p:cNvSpPr txBox="1"/>
          <p:nvPr/>
        </p:nvSpPr>
        <p:spPr>
          <a:xfrm>
            <a:off x="2706546" y="2765373"/>
            <a:ext cx="34913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/ Municipal Water Supplies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7DC208-6CAB-474C-B827-9DA98E4F4A6C}"/>
              </a:ext>
            </a:extLst>
          </p:cNvPr>
          <p:cNvSpPr txBox="1"/>
          <p:nvPr/>
        </p:nvSpPr>
        <p:spPr>
          <a:xfrm>
            <a:off x="564249" y="2765377"/>
            <a:ext cx="1836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Drilled Wells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BEFC72-9A73-41B0-A6D8-9905162197B5}"/>
              </a:ext>
            </a:extLst>
          </p:cNvPr>
          <p:cNvSpPr txBox="1"/>
          <p:nvPr/>
        </p:nvSpPr>
        <p:spPr>
          <a:xfrm>
            <a:off x="574849" y="5575257"/>
            <a:ext cx="3375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8C95E1-9B3E-4E23-B932-D0CFB847F246}"/>
              </a:ext>
            </a:extLst>
          </p:cNvPr>
          <p:cNvSpPr txBox="1"/>
          <p:nvPr/>
        </p:nvSpPr>
        <p:spPr>
          <a:xfrm>
            <a:off x="3952517" y="5573595"/>
            <a:ext cx="3769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Ponds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4A0BB4-F5A2-4547-9B7F-1CFF6DD13140}"/>
              </a:ext>
            </a:extLst>
          </p:cNvPr>
          <p:cNvSpPr txBox="1"/>
          <p:nvPr/>
        </p:nvSpPr>
        <p:spPr>
          <a:xfrm>
            <a:off x="7742658" y="5576907"/>
            <a:ext cx="3769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Rivers / Streams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6AC683-F2F6-4D98-AEB5-E024095AA6B9}"/>
              </a:ext>
            </a:extLst>
          </p:cNvPr>
          <p:cNvSpPr txBox="1"/>
          <p:nvPr/>
        </p:nvSpPr>
        <p:spPr>
          <a:xfrm>
            <a:off x="572806" y="5586284"/>
            <a:ext cx="108775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Lakes                                                                  Ponds                                                           Streams / Rivers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0395FE-F8D2-6DB2-3EB4-BC67030C39BD}"/>
              </a:ext>
            </a:extLst>
          </p:cNvPr>
          <p:cNvSpPr txBox="1"/>
          <p:nvPr/>
        </p:nvSpPr>
        <p:spPr>
          <a:xfrm>
            <a:off x="4028667" y="88412"/>
            <a:ext cx="3951787" cy="49244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CENTRIFUGAL PUMPS</a:t>
            </a:r>
          </a:p>
        </p:txBody>
      </p:sp>
    </p:spTree>
    <p:extLst>
      <p:ext uri="{BB962C8B-B14F-4D97-AF65-F5344CB8AC3E}">
        <p14:creationId xmlns:p14="http://schemas.microsoft.com/office/powerpoint/2010/main" val="2124661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400155A-D062-4982-9349-884B41B05B40}"/>
              </a:ext>
            </a:extLst>
          </p:cNvPr>
          <p:cNvSpPr/>
          <p:nvPr/>
        </p:nvSpPr>
        <p:spPr>
          <a:xfrm>
            <a:off x="0" y="3104487"/>
            <a:ext cx="12192000" cy="4571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2" descr="4 Simple Steps to the First Green Lawn">
            <a:extLst>
              <a:ext uri="{FF2B5EF4-FFF2-40B4-BE49-F238E27FC236}">
                <a16:creationId xmlns:a16="http://schemas.microsoft.com/office/drawing/2014/main" id="{B57C5CD2-A10F-4EA6-9427-6BFBFE0C5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79669" cy="5926335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J101">
            <a:extLst>
              <a:ext uri="{FF2B5EF4-FFF2-40B4-BE49-F238E27FC236}">
                <a16:creationId xmlns:a16="http://schemas.microsoft.com/office/drawing/2014/main" id="{0E4721A1-BCCC-4411-885E-0B0110FDD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7899" y="163888"/>
            <a:ext cx="2227186" cy="1389595"/>
          </a:xfrm>
          <a:prstGeom prst="rect">
            <a:avLst/>
          </a:prstGeom>
          <a:noFill/>
          <a:effectLst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0AB065C-7094-433D-AC54-95C89E22296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18" y="1660775"/>
            <a:ext cx="2291828" cy="125363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C20AFE7-4567-4F47-A7E1-9465BF72E8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39456" y="1428296"/>
            <a:ext cx="2565779" cy="114613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5A5A3B5-0854-45D9-86A7-631E826CC15C}"/>
              </a:ext>
            </a:extLst>
          </p:cNvPr>
          <p:cNvSpPr txBox="1"/>
          <p:nvPr/>
        </p:nvSpPr>
        <p:spPr>
          <a:xfrm>
            <a:off x="0" y="2900486"/>
            <a:ext cx="6035946" cy="49244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 GROUND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C1EF04-F2F1-4DDD-9F2A-AE33293E771D}"/>
              </a:ext>
            </a:extLst>
          </p:cNvPr>
          <p:cNvSpPr txBox="1"/>
          <p:nvPr/>
        </p:nvSpPr>
        <p:spPr>
          <a:xfrm>
            <a:off x="3894726" y="-75515"/>
            <a:ext cx="4282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2-Types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67E5B22-DDE7-400E-8B98-B19DAA3410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346" y="3041674"/>
            <a:ext cx="2087752" cy="1544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E68BC2-9BDD-466A-9707-CBEF5370E58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8784" y="2982566"/>
            <a:ext cx="2486372" cy="151468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6576630-A4F3-4F99-B275-95912D06C5A3}"/>
              </a:ext>
            </a:extLst>
          </p:cNvPr>
          <p:cNvSpPr txBox="1"/>
          <p:nvPr/>
        </p:nvSpPr>
        <p:spPr>
          <a:xfrm>
            <a:off x="7462973" y="1827983"/>
            <a:ext cx="3530147" cy="49244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PUMPS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E527345-0C0E-4FC8-867E-C5BCA18B611A}"/>
              </a:ext>
            </a:extLst>
          </p:cNvPr>
          <p:cNvSpPr txBox="1"/>
          <p:nvPr/>
        </p:nvSpPr>
        <p:spPr>
          <a:xfrm>
            <a:off x="7412172" y="4167188"/>
            <a:ext cx="3951787" cy="49244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CENTRIFUGAL PUMPS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836DA0-FA4B-0194-3359-1701C2466C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301" y="3788139"/>
            <a:ext cx="2209760" cy="202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983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  <p:bldP spid="2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D9CE2AD-1428-4E1E-AA3E-CD3CA88444E9}"/>
              </a:ext>
            </a:extLst>
          </p:cNvPr>
          <p:cNvSpPr txBox="1"/>
          <p:nvPr/>
        </p:nvSpPr>
        <p:spPr>
          <a:xfrm>
            <a:off x="-239724" y="55784"/>
            <a:ext cx="4332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 Narrow" panose="020B0606020202030204" pitchFamily="34" charset="0"/>
              </a:rPr>
              <a:t>Centrifugal Force</a:t>
            </a:r>
          </a:p>
        </p:txBody>
      </p:sp>
      <p:pic>
        <p:nvPicPr>
          <p:cNvPr id="3074" name="Picture 2" descr="Free Tornado Cliparts, Download Free Clip Art, Free Clip Art on Clipart  Library">
            <a:extLst>
              <a:ext uri="{FF2B5EF4-FFF2-40B4-BE49-F238E27FC236}">
                <a16:creationId xmlns:a16="http://schemas.microsoft.com/office/drawing/2014/main" id="{EF354A0A-F3D7-411A-A18B-89DD1B8155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38"/>
          <a:stretch/>
        </p:blipFill>
        <p:spPr bwMode="auto">
          <a:xfrm>
            <a:off x="3146461" y="1124992"/>
            <a:ext cx="5899078" cy="478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DBE326C-975E-4C3F-B9BB-1C9D0D1EFFFA}"/>
              </a:ext>
            </a:extLst>
          </p:cNvPr>
          <p:cNvCxnSpPr>
            <a:cxnSpLocks/>
          </p:cNvCxnSpPr>
          <p:nvPr/>
        </p:nvCxnSpPr>
        <p:spPr>
          <a:xfrm flipH="1">
            <a:off x="3554859" y="1847636"/>
            <a:ext cx="2059968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F290B36-3025-4606-ABDC-8857740403CC}"/>
              </a:ext>
            </a:extLst>
          </p:cNvPr>
          <p:cNvCxnSpPr>
            <a:cxnSpLocks/>
          </p:cNvCxnSpPr>
          <p:nvPr/>
        </p:nvCxnSpPr>
        <p:spPr>
          <a:xfrm>
            <a:off x="6596009" y="1847636"/>
            <a:ext cx="2123326" cy="0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CED614-D48E-4471-97AF-595A2E8EE704}"/>
              </a:ext>
            </a:extLst>
          </p:cNvPr>
          <p:cNvCxnSpPr>
            <a:cxnSpLocks/>
          </p:cNvCxnSpPr>
          <p:nvPr/>
        </p:nvCxnSpPr>
        <p:spPr>
          <a:xfrm flipH="1">
            <a:off x="4446999" y="1972638"/>
            <a:ext cx="1255158" cy="345897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D4CC723-9A35-44B6-B5FF-87B63CF89AC2}"/>
              </a:ext>
            </a:extLst>
          </p:cNvPr>
          <p:cNvCxnSpPr>
            <a:cxnSpLocks/>
          </p:cNvCxnSpPr>
          <p:nvPr/>
        </p:nvCxnSpPr>
        <p:spPr>
          <a:xfrm flipH="1" flipV="1">
            <a:off x="4525767" y="1474343"/>
            <a:ext cx="1176390" cy="292813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4139201-F77C-44BF-A801-F1B69A0BFE65}"/>
              </a:ext>
            </a:extLst>
          </p:cNvPr>
          <p:cNvCxnSpPr>
            <a:cxnSpLocks/>
          </p:cNvCxnSpPr>
          <p:nvPr/>
        </p:nvCxnSpPr>
        <p:spPr>
          <a:xfrm flipH="1" flipV="1">
            <a:off x="6033071" y="1222610"/>
            <a:ext cx="21832" cy="452078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15BBB0A-8613-49A7-9BC7-A7C17D49F2C8}"/>
              </a:ext>
            </a:extLst>
          </p:cNvPr>
          <p:cNvCxnSpPr>
            <a:cxnSpLocks/>
          </p:cNvCxnSpPr>
          <p:nvPr/>
        </p:nvCxnSpPr>
        <p:spPr>
          <a:xfrm>
            <a:off x="6096000" y="2145586"/>
            <a:ext cx="16268" cy="479464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8155D5D-B6E1-413A-B871-677254B87A71}"/>
              </a:ext>
            </a:extLst>
          </p:cNvPr>
          <p:cNvCxnSpPr>
            <a:cxnSpLocks/>
          </p:cNvCxnSpPr>
          <p:nvPr/>
        </p:nvCxnSpPr>
        <p:spPr>
          <a:xfrm flipV="1">
            <a:off x="6452171" y="1474342"/>
            <a:ext cx="1315092" cy="292814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CB00E47-F2DA-4E07-963A-485D61E7853F}"/>
              </a:ext>
            </a:extLst>
          </p:cNvPr>
          <p:cNvCxnSpPr>
            <a:cxnSpLocks/>
          </p:cNvCxnSpPr>
          <p:nvPr/>
        </p:nvCxnSpPr>
        <p:spPr>
          <a:xfrm>
            <a:off x="6489845" y="1972638"/>
            <a:ext cx="1077072" cy="256854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B92E41A-B072-EB88-F40C-0A8D3B3D7737}"/>
              </a:ext>
            </a:extLst>
          </p:cNvPr>
          <p:cNvSpPr txBox="1"/>
          <p:nvPr/>
        </p:nvSpPr>
        <p:spPr>
          <a:xfrm>
            <a:off x="4028667" y="88412"/>
            <a:ext cx="3951787" cy="49244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CENTRIFUGAL PUMPS</a:t>
            </a:r>
          </a:p>
        </p:txBody>
      </p:sp>
      <p:pic>
        <p:nvPicPr>
          <p:cNvPr id="15" name="Picture 14" descr="Impeller - brass centrifugal copy">
            <a:extLst>
              <a:ext uri="{FF2B5EF4-FFF2-40B4-BE49-F238E27FC236}">
                <a16:creationId xmlns:a16="http://schemas.microsoft.com/office/drawing/2014/main" id="{DC36445B-AFD3-4D1B-A9E7-5447B286A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00" flipV="1">
            <a:off x="4622624" y="1900618"/>
            <a:ext cx="3028950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359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B675888-12D9-4768-B8FE-AE7254C8DC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800000">
            <a:off x="-1" y="0"/>
            <a:ext cx="12187401" cy="6858000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3AFB7E6-C415-4634-B5E9-AC558076E0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38" t="3505" r="5194" b="4845"/>
          <a:stretch/>
        </p:blipFill>
        <p:spPr>
          <a:xfrm>
            <a:off x="4027471" y="1571946"/>
            <a:ext cx="3524036" cy="3498351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1B9B6773-00AE-4107-9F27-C3AA855256B0}"/>
              </a:ext>
            </a:extLst>
          </p:cNvPr>
          <p:cNvSpPr>
            <a:spLocks noChangeAspect="1"/>
          </p:cNvSpPr>
          <p:nvPr/>
        </p:nvSpPr>
        <p:spPr>
          <a:xfrm>
            <a:off x="5515169" y="3041150"/>
            <a:ext cx="548640" cy="548640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15CC736D-60DA-455D-A6E6-1FDEBFE9140E}"/>
              </a:ext>
            </a:extLst>
          </p:cNvPr>
          <p:cNvSpPr>
            <a:spLocks noChangeAspect="1"/>
          </p:cNvSpPr>
          <p:nvPr/>
        </p:nvSpPr>
        <p:spPr>
          <a:xfrm rot="21270722">
            <a:off x="5867658" y="4728892"/>
            <a:ext cx="392302" cy="548640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Arrow: Chevron 37">
            <a:extLst>
              <a:ext uri="{FF2B5EF4-FFF2-40B4-BE49-F238E27FC236}">
                <a16:creationId xmlns:a16="http://schemas.microsoft.com/office/drawing/2014/main" id="{425C5B5A-124C-486F-8C1E-30CF5DB1DF87}"/>
              </a:ext>
            </a:extLst>
          </p:cNvPr>
          <p:cNvSpPr>
            <a:spLocks noChangeAspect="1"/>
          </p:cNvSpPr>
          <p:nvPr/>
        </p:nvSpPr>
        <p:spPr>
          <a:xfrm rot="2801400">
            <a:off x="4422714" y="4290529"/>
            <a:ext cx="392302" cy="548640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Arrow: Chevron 38">
            <a:extLst>
              <a:ext uri="{FF2B5EF4-FFF2-40B4-BE49-F238E27FC236}">
                <a16:creationId xmlns:a16="http://schemas.microsoft.com/office/drawing/2014/main" id="{5711037C-7E8F-46DC-8299-86618C0E09C5}"/>
              </a:ext>
            </a:extLst>
          </p:cNvPr>
          <p:cNvSpPr>
            <a:spLocks noChangeAspect="1"/>
          </p:cNvSpPr>
          <p:nvPr/>
        </p:nvSpPr>
        <p:spPr>
          <a:xfrm rot="5751456">
            <a:off x="3868315" y="2992287"/>
            <a:ext cx="392302" cy="548640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Arrow: Chevron 39">
            <a:extLst>
              <a:ext uri="{FF2B5EF4-FFF2-40B4-BE49-F238E27FC236}">
                <a16:creationId xmlns:a16="http://schemas.microsoft.com/office/drawing/2014/main" id="{3BC6836F-63D3-43AB-95A2-97A0DCDCAD10}"/>
              </a:ext>
            </a:extLst>
          </p:cNvPr>
          <p:cNvSpPr>
            <a:spLocks noChangeAspect="1"/>
          </p:cNvSpPr>
          <p:nvPr/>
        </p:nvSpPr>
        <p:spPr>
          <a:xfrm rot="8520135">
            <a:off x="4536956" y="1693939"/>
            <a:ext cx="392302" cy="548640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1" name="Arrow: Chevron 40">
            <a:extLst>
              <a:ext uri="{FF2B5EF4-FFF2-40B4-BE49-F238E27FC236}">
                <a16:creationId xmlns:a16="http://schemas.microsoft.com/office/drawing/2014/main" id="{3B00E984-5C3A-4E9B-9F00-97202D646129}"/>
              </a:ext>
            </a:extLst>
          </p:cNvPr>
          <p:cNvSpPr>
            <a:spLocks noChangeAspect="1"/>
          </p:cNvSpPr>
          <p:nvPr/>
        </p:nvSpPr>
        <p:spPr>
          <a:xfrm rot="18210797">
            <a:off x="7042826" y="3959630"/>
            <a:ext cx="392302" cy="548640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Arrow: Chevron 41">
            <a:extLst>
              <a:ext uri="{FF2B5EF4-FFF2-40B4-BE49-F238E27FC236}">
                <a16:creationId xmlns:a16="http://schemas.microsoft.com/office/drawing/2014/main" id="{E38BAA3F-9013-45EB-9A76-FB04E74457CE}"/>
              </a:ext>
            </a:extLst>
          </p:cNvPr>
          <p:cNvSpPr>
            <a:spLocks noChangeAspect="1"/>
          </p:cNvSpPr>
          <p:nvPr/>
        </p:nvSpPr>
        <p:spPr>
          <a:xfrm rot="15351361">
            <a:off x="7181037" y="2405220"/>
            <a:ext cx="392302" cy="548640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Arrow: Chevron 42">
            <a:extLst>
              <a:ext uri="{FF2B5EF4-FFF2-40B4-BE49-F238E27FC236}">
                <a16:creationId xmlns:a16="http://schemas.microsoft.com/office/drawing/2014/main" id="{5F56EE4B-FDF7-48DE-90FB-2E248597D6D6}"/>
              </a:ext>
            </a:extLst>
          </p:cNvPr>
          <p:cNvSpPr>
            <a:spLocks noChangeAspect="1"/>
          </p:cNvSpPr>
          <p:nvPr/>
        </p:nvSpPr>
        <p:spPr>
          <a:xfrm rot="11907743">
            <a:off x="6140585" y="1443217"/>
            <a:ext cx="392302" cy="548640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4" name="Picture 43" descr="Impeller - brass centrifugal copy">
            <a:extLst>
              <a:ext uri="{FF2B5EF4-FFF2-40B4-BE49-F238E27FC236}">
                <a16:creationId xmlns:a16="http://schemas.microsoft.com/office/drawing/2014/main" id="{668A73E7-2A0A-47C2-8EF9-43462463B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0">
            <a:off x="191390" y="1599642"/>
            <a:ext cx="3028950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0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8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57B710-6A4F-45C0-B14F-E38AF3563F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453" t="10596" r="4469" b="2103"/>
          <a:stretch/>
        </p:blipFill>
        <p:spPr>
          <a:xfrm>
            <a:off x="3540303" y="497363"/>
            <a:ext cx="5280061" cy="5348633"/>
          </a:xfrm>
          <a:prstGeom prst="rect">
            <a:avLst/>
          </a:prstGeom>
        </p:spPr>
      </p:pic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97F2B0D3-956B-4977-8BCD-C57BFCCB8D73}"/>
              </a:ext>
            </a:extLst>
          </p:cNvPr>
          <p:cNvSpPr>
            <a:spLocks noChangeAspect="1"/>
          </p:cNvSpPr>
          <p:nvPr/>
        </p:nvSpPr>
        <p:spPr>
          <a:xfrm rot="17601117">
            <a:off x="7645655" y="3668225"/>
            <a:ext cx="392302" cy="548640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hevron 12">
            <a:extLst>
              <a:ext uri="{FF2B5EF4-FFF2-40B4-BE49-F238E27FC236}">
                <a16:creationId xmlns:a16="http://schemas.microsoft.com/office/drawing/2014/main" id="{9B40DEFF-FB41-4B8A-81AD-CFF893F0F4B7}"/>
              </a:ext>
            </a:extLst>
          </p:cNvPr>
          <p:cNvSpPr>
            <a:spLocks noChangeAspect="1"/>
          </p:cNvSpPr>
          <p:nvPr/>
        </p:nvSpPr>
        <p:spPr>
          <a:xfrm rot="16794761">
            <a:off x="7893438" y="2897360"/>
            <a:ext cx="392302" cy="548640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Arrow: Chevron 13">
            <a:extLst>
              <a:ext uri="{FF2B5EF4-FFF2-40B4-BE49-F238E27FC236}">
                <a16:creationId xmlns:a16="http://schemas.microsoft.com/office/drawing/2014/main" id="{1679539D-1CB2-4001-AF09-5C010D88E63C}"/>
              </a:ext>
            </a:extLst>
          </p:cNvPr>
          <p:cNvSpPr>
            <a:spLocks noChangeAspect="1"/>
          </p:cNvSpPr>
          <p:nvPr/>
        </p:nvSpPr>
        <p:spPr>
          <a:xfrm rot="16200000">
            <a:off x="7919976" y="2030870"/>
            <a:ext cx="392302" cy="548640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Arrow: Chevron 14">
            <a:extLst>
              <a:ext uri="{FF2B5EF4-FFF2-40B4-BE49-F238E27FC236}">
                <a16:creationId xmlns:a16="http://schemas.microsoft.com/office/drawing/2014/main" id="{C5E164FC-6D48-4CFE-B9C7-6B35B1D85B4D}"/>
              </a:ext>
            </a:extLst>
          </p:cNvPr>
          <p:cNvSpPr>
            <a:spLocks noChangeAspect="1"/>
          </p:cNvSpPr>
          <p:nvPr/>
        </p:nvSpPr>
        <p:spPr>
          <a:xfrm rot="16200000">
            <a:off x="7885588" y="1247066"/>
            <a:ext cx="392302" cy="548640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Chevron 15">
            <a:extLst>
              <a:ext uri="{FF2B5EF4-FFF2-40B4-BE49-F238E27FC236}">
                <a16:creationId xmlns:a16="http://schemas.microsoft.com/office/drawing/2014/main" id="{4389F7D7-9FD2-4CE6-A981-27FB989F3CF5}"/>
              </a:ext>
            </a:extLst>
          </p:cNvPr>
          <p:cNvSpPr>
            <a:spLocks noChangeAspect="1"/>
          </p:cNvSpPr>
          <p:nvPr/>
        </p:nvSpPr>
        <p:spPr>
          <a:xfrm rot="16200000">
            <a:off x="7883620" y="51765"/>
            <a:ext cx="392302" cy="548640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Arrow: Chevron 16">
            <a:extLst>
              <a:ext uri="{FF2B5EF4-FFF2-40B4-BE49-F238E27FC236}">
                <a16:creationId xmlns:a16="http://schemas.microsoft.com/office/drawing/2014/main" id="{25AF3277-B684-4999-8056-9D4636C4243D}"/>
              </a:ext>
            </a:extLst>
          </p:cNvPr>
          <p:cNvSpPr>
            <a:spLocks noChangeAspect="1"/>
          </p:cNvSpPr>
          <p:nvPr/>
        </p:nvSpPr>
        <p:spPr>
          <a:xfrm rot="18919321">
            <a:off x="7246752" y="4290023"/>
            <a:ext cx="392302" cy="548640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8" name="Picture 17" descr="Impeller - brass centrifugal copy">
            <a:extLst>
              <a:ext uri="{FF2B5EF4-FFF2-40B4-BE49-F238E27FC236}">
                <a16:creationId xmlns:a16="http://schemas.microsoft.com/office/drawing/2014/main" id="{EA59480D-08C2-45AF-9617-0C13E269F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0000">
            <a:off x="191390" y="1599642"/>
            <a:ext cx="3028950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83B328-9772-4365-AA40-E86FCBC28D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438" t="3505" r="5194" b="4845"/>
          <a:stretch/>
        </p:blipFill>
        <p:spPr>
          <a:xfrm>
            <a:off x="4027471" y="1566294"/>
            <a:ext cx="3524036" cy="3498351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5CE778DA-FCDB-4BC6-B5C9-8B1A215EFD75}"/>
              </a:ext>
            </a:extLst>
          </p:cNvPr>
          <p:cNvSpPr>
            <a:spLocks noChangeAspect="1"/>
          </p:cNvSpPr>
          <p:nvPr/>
        </p:nvSpPr>
        <p:spPr>
          <a:xfrm>
            <a:off x="5515169" y="3041150"/>
            <a:ext cx="548640" cy="548640"/>
          </a:xfrm>
          <a:prstGeom prst="ellipse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Chevron 20">
            <a:extLst>
              <a:ext uri="{FF2B5EF4-FFF2-40B4-BE49-F238E27FC236}">
                <a16:creationId xmlns:a16="http://schemas.microsoft.com/office/drawing/2014/main" id="{A1606FDE-1A29-4A4B-8C62-28328DC6388C}"/>
              </a:ext>
            </a:extLst>
          </p:cNvPr>
          <p:cNvSpPr>
            <a:spLocks noChangeAspect="1"/>
          </p:cNvSpPr>
          <p:nvPr/>
        </p:nvSpPr>
        <p:spPr>
          <a:xfrm rot="21270722">
            <a:off x="5867658" y="4728892"/>
            <a:ext cx="392302" cy="548640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1134BEB1-A7D7-4982-9CD0-0D69D76EF2A2}"/>
              </a:ext>
            </a:extLst>
          </p:cNvPr>
          <p:cNvSpPr>
            <a:spLocks noChangeAspect="1"/>
          </p:cNvSpPr>
          <p:nvPr/>
        </p:nvSpPr>
        <p:spPr>
          <a:xfrm rot="2801400">
            <a:off x="4422714" y="4290529"/>
            <a:ext cx="392302" cy="548640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23EF67B6-DEDC-475C-8708-478BC8DB29F2}"/>
              </a:ext>
            </a:extLst>
          </p:cNvPr>
          <p:cNvSpPr>
            <a:spLocks noChangeAspect="1"/>
          </p:cNvSpPr>
          <p:nvPr/>
        </p:nvSpPr>
        <p:spPr>
          <a:xfrm rot="5751456">
            <a:off x="3868315" y="2992287"/>
            <a:ext cx="392302" cy="548640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FFC7457E-6FBF-4EAF-A098-090A3AD6B076}"/>
              </a:ext>
            </a:extLst>
          </p:cNvPr>
          <p:cNvSpPr>
            <a:spLocks noChangeAspect="1"/>
          </p:cNvSpPr>
          <p:nvPr/>
        </p:nvSpPr>
        <p:spPr>
          <a:xfrm rot="8520135">
            <a:off x="4536956" y="1693939"/>
            <a:ext cx="392302" cy="548640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C6E1E6FC-9B7C-4390-84D5-45DE43E8DA92}"/>
              </a:ext>
            </a:extLst>
          </p:cNvPr>
          <p:cNvSpPr>
            <a:spLocks noChangeAspect="1"/>
          </p:cNvSpPr>
          <p:nvPr/>
        </p:nvSpPr>
        <p:spPr>
          <a:xfrm rot="14806037">
            <a:off x="7037436" y="2171652"/>
            <a:ext cx="392302" cy="548640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Arrow: Chevron 26">
            <a:extLst>
              <a:ext uri="{FF2B5EF4-FFF2-40B4-BE49-F238E27FC236}">
                <a16:creationId xmlns:a16="http://schemas.microsoft.com/office/drawing/2014/main" id="{86725A8E-EEC5-4C2B-B198-9E0640B1FBB0}"/>
              </a:ext>
            </a:extLst>
          </p:cNvPr>
          <p:cNvSpPr>
            <a:spLocks noChangeAspect="1"/>
          </p:cNvSpPr>
          <p:nvPr/>
        </p:nvSpPr>
        <p:spPr>
          <a:xfrm rot="11907743">
            <a:off x="6140585" y="1443217"/>
            <a:ext cx="392302" cy="548640"/>
          </a:xfrm>
          <a:prstGeom prst="chevr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68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eller - plastic centrifugal copy">
            <a:extLst>
              <a:ext uri="{FF2B5EF4-FFF2-40B4-BE49-F238E27FC236}">
                <a16:creationId xmlns:a16="http://schemas.microsoft.com/office/drawing/2014/main" id="{A1E6295E-5230-494B-815A-3B9FACA42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8523" y="2072741"/>
            <a:ext cx="3581400" cy="2682875"/>
          </a:xfrm>
          <a:prstGeom prst="rect">
            <a:avLst/>
          </a:prstGeom>
          <a:noFill/>
        </p:spPr>
      </p:pic>
      <p:pic>
        <p:nvPicPr>
          <p:cNvPr id="5" name="Picture 7" descr="Impeller - brass centrifugal copy">
            <a:extLst>
              <a:ext uri="{FF2B5EF4-FFF2-40B4-BE49-F238E27FC236}">
                <a16:creationId xmlns:a16="http://schemas.microsoft.com/office/drawing/2014/main" id="{BB2E950B-84FA-4C04-85EF-5DBB37415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02283" y="1872427"/>
            <a:ext cx="4038600" cy="2879725"/>
          </a:xfrm>
          <a:prstGeom prst="rect">
            <a:avLst/>
          </a:prstGeom>
          <a:noFill/>
        </p:spPr>
      </p:pic>
      <p:sp>
        <p:nvSpPr>
          <p:cNvPr id="6" name="Text Box 10">
            <a:extLst>
              <a:ext uri="{FF2B5EF4-FFF2-40B4-BE49-F238E27FC236}">
                <a16:creationId xmlns:a16="http://schemas.microsoft.com/office/drawing/2014/main" id="{36D38104-C12C-4FAB-BF26-8CBCDCA5DE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4" y="4985833"/>
            <a:ext cx="4940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0" dirty="0">
                <a:solidFill>
                  <a:srgbClr val="002060"/>
                </a:solidFill>
              </a:rPr>
              <a:t>Injection Molded Plastic</a:t>
            </a: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4B859F3B-6FF0-45A9-A3E4-66241FA354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0853" y="4981215"/>
            <a:ext cx="34614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b="0" dirty="0">
                <a:solidFill>
                  <a:srgbClr val="002060"/>
                </a:solidFill>
              </a:rPr>
              <a:t>No Lead Brass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E18DF8-1DC5-4C75-8C68-5EC632E70C67}"/>
              </a:ext>
            </a:extLst>
          </p:cNvPr>
          <p:cNvSpPr txBox="1"/>
          <p:nvPr/>
        </p:nvSpPr>
        <p:spPr>
          <a:xfrm>
            <a:off x="2409818" y="19643"/>
            <a:ext cx="6207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choice of impellers</a:t>
            </a:r>
            <a:endParaRPr lang="en-US" sz="6000" b="1" dirty="0">
              <a:solidFill>
                <a:srgbClr val="002060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54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peller balancing copy.jpg">
            <a:extLst>
              <a:ext uri="{FF2B5EF4-FFF2-40B4-BE49-F238E27FC236}">
                <a16:creationId xmlns:a16="http://schemas.microsoft.com/office/drawing/2014/main" id="{2849B45F-F37F-49A2-A6DC-EE8FE29CB8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20000" contrast="30000"/>
          </a:blip>
          <a:srcRect l="29828" t="59983"/>
          <a:stretch>
            <a:fillRect/>
          </a:stretch>
        </p:blipFill>
        <p:spPr>
          <a:xfrm>
            <a:off x="1446242" y="45720"/>
            <a:ext cx="9299515" cy="5865883"/>
          </a:xfrm>
          <a:prstGeom prst="rect">
            <a:avLst/>
          </a:prstGeom>
          <a:effectLst/>
        </p:spPr>
      </p:pic>
      <p:pic>
        <p:nvPicPr>
          <p:cNvPr id="5" name="Picture 5" descr="Impeller - brass centrifugal copy.jpg">
            <a:extLst>
              <a:ext uri="{FF2B5EF4-FFF2-40B4-BE49-F238E27FC236}">
                <a16:creationId xmlns:a16="http://schemas.microsoft.com/office/drawing/2014/main" id="{8372F1EA-988A-4709-B47D-DCB95136A3F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596" y="1581150"/>
            <a:ext cx="20574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mpeller - brass centrifugal copy.jpg">
            <a:extLst>
              <a:ext uri="{FF2B5EF4-FFF2-40B4-BE49-F238E27FC236}">
                <a16:creationId xmlns:a16="http://schemas.microsoft.com/office/drawing/2014/main" id="{61DF10D8-01E8-4494-B06E-FB850094ED6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28" y="1581149"/>
            <a:ext cx="2057400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9F67771-0D8F-40DE-BA03-C87A6FBCD5EF}"/>
              </a:ext>
            </a:extLst>
          </p:cNvPr>
          <p:cNvSpPr txBox="1"/>
          <p:nvPr/>
        </p:nvSpPr>
        <p:spPr>
          <a:xfrm>
            <a:off x="0" y="5010743"/>
            <a:ext cx="12192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en-US" sz="3733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Impellers are Balanced</a:t>
            </a:r>
            <a:endParaRPr lang="en-US" sz="3733" u="sng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15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ouse on the hill by s-rok on DeviantArt">
            <a:extLst>
              <a:ext uri="{FF2B5EF4-FFF2-40B4-BE49-F238E27FC236}">
                <a16:creationId xmlns:a16="http://schemas.microsoft.com/office/drawing/2014/main" id="{0E9F665B-B017-40FA-8324-21AA72A1A1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8"/>
          <a:stretch/>
        </p:blipFill>
        <p:spPr bwMode="auto">
          <a:xfrm>
            <a:off x="0" y="19644"/>
            <a:ext cx="7223760" cy="59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B66750-7BB7-42AF-97D4-C08C06246426}"/>
              </a:ext>
            </a:extLst>
          </p:cNvPr>
          <p:cNvSpPr txBox="1"/>
          <p:nvPr/>
        </p:nvSpPr>
        <p:spPr>
          <a:xfrm>
            <a:off x="9558397" y="1184016"/>
            <a:ext cx="2108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 single stage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F88C30-6C43-4D03-B087-EB90C0CAB96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6745" y="1856024"/>
            <a:ext cx="1920803" cy="11627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638FC5-F32E-424D-9593-68834EB40B9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6745" y="2874221"/>
            <a:ext cx="2075350" cy="11627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1E591E-52CA-4E96-A52F-30CD1C6ADDF8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16745" y="881293"/>
            <a:ext cx="1843529" cy="106711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8AD363-7DD3-47A0-8435-2C1075C3F7B4}"/>
              </a:ext>
            </a:extLst>
          </p:cNvPr>
          <p:cNvSpPr txBox="1"/>
          <p:nvPr/>
        </p:nvSpPr>
        <p:spPr>
          <a:xfrm>
            <a:off x="9558397" y="2206583"/>
            <a:ext cx="2108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 two stage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CC61CE-795C-4763-B52D-EFBAAC1ACE8D}"/>
              </a:ext>
            </a:extLst>
          </p:cNvPr>
          <p:cNvSpPr txBox="1"/>
          <p:nvPr/>
        </p:nvSpPr>
        <p:spPr>
          <a:xfrm>
            <a:off x="9608056" y="3198167"/>
            <a:ext cx="21083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· three stage</a:t>
            </a:r>
          </a:p>
        </p:txBody>
      </p:sp>
      <p:pic>
        <p:nvPicPr>
          <p:cNvPr id="18" name="Picture 6" descr="CJ101 Cutaway">
            <a:extLst>
              <a:ext uri="{FF2B5EF4-FFF2-40B4-BE49-F238E27FC236}">
                <a16:creationId xmlns:a16="http://schemas.microsoft.com/office/drawing/2014/main" id="{8D4987F7-ABC2-4663-A168-D6630D7DA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402" y="3944624"/>
            <a:ext cx="4443356" cy="2075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56F3AB-B864-40B8-99AE-49372A9E29E3}"/>
              </a:ext>
            </a:extLst>
          </p:cNvPr>
          <p:cNvCxnSpPr>
            <a:cxnSpLocks/>
            <a:stCxn id="20" idx="0"/>
          </p:cNvCxnSpPr>
          <p:nvPr/>
        </p:nvCxnSpPr>
        <p:spPr>
          <a:xfrm flipH="1" flipV="1">
            <a:off x="3865880" y="2722880"/>
            <a:ext cx="2887406" cy="297504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  <a:effectLst>
            <a:glow rad="101600">
              <a:srgbClr val="FFFF00">
                <a:alpha val="6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2" descr="Related image">
            <a:extLst>
              <a:ext uri="{FF2B5EF4-FFF2-40B4-BE49-F238E27FC236}">
                <a16:creationId xmlns:a16="http://schemas.microsoft.com/office/drawing/2014/main" id="{C1F8DED5-C308-461B-99C8-43E59E3B5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2481"/>
            <a:ext cx="7223760" cy="512321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BF2848-1740-4260-B25F-DDB87753DE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9083" r="6823" b="10404"/>
          <a:stretch/>
        </p:blipFill>
        <p:spPr>
          <a:xfrm>
            <a:off x="6522353" y="5697927"/>
            <a:ext cx="461866" cy="234085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C5EA89-F624-4F8C-A795-CD728CB3347E}"/>
              </a:ext>
            </a:extLst>
          </p:cNvPr>
          <p:cNvSpPr txBox="1"/>
          <p:nvPr/>
        </p:nvSpPr>
        <p:spPr>
          <a:xfrm>
            <a:off x="2409818" y="19643"/>
            <a:ext cx="9782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more impellers = more pressure</a:t>
            </a:r>
            <a:endParaRPr lang="en-US" sz="6000" b="1" dirty="0">
              <a:solidFill>
                <a:srgbClr val="002060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689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  <p:bldP spid="17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CJ101 Cutaway">
            <a:extLst>
              <a:ext uri="{FF2B5EF4-FFF2-40B4-BE49-F238E27FC236}">
                <a16:creationId xmlns:a16="http://schemas.microsoft.com/office/drawing/2014/main" id="{BDC47CE1-0C05-4826-B2F4-C94BAD445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55" y="1123881"/>
            <a:ext cx="10207490" cy="476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1B5F5BB-C949-48E8-8934-3B2E2F19D1DB}"/>
              </a:ext>
            </a:extLst>
          </p:cNvPr>
          <p:cNvSpPr txBox="1"/>
          <p:nvPr/>
        </p:nvSpPr>
        <p:spPr>
          <a:xfrm>
            <a:off x="2409818" y="19643"/>
            <a:ext cx="97821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more impellers = more pressure</a:t>
            </a:r>
            <a:endParaRPr lang="en-US" sz="6000" b="1" dirty="0">
              <a:solidFill>
                <a:srgbClr val="002060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391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7">
            <a:extLst>
              <a:ext uri="{FF2B5EF4-FFF2-40B4-BE49-F238E27FC236}">
                <a16:creationId xmlns:a16="http://schemas.microsoft.com/office/drawing/2014/main" id="{21B8C99B-B929-494A-8E25-299C925E692A}"/>
              </a:ext>
            </a:extLst>
          </p:cNvPr>
          <p:cNvSpPr txBox="1">
            <a:spLocks noChangeArrowheads="1"/>
          </p:cNvSpPr>
          <p:nvPr/>
        </p:nvSpPr>
        <p:spPr>
          <a:xfrm>
            <a:off x="6848924" y="1623395"/>
            <a:ext cx="3028950" cy="1105461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None/>
            </a:pPr>
            <a:endParaRPr lang="en-US" altLang="en-US" sz="2400" b="1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The simplest of all pumps.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D479EA12-4913-4C0C-B41E-2F1BB681A770}"/>
              </a:ext>
            </a:extLst>
          </p:cNvPr>
          <p:cNvSpPr txBox="1">
            <a:spLocks noChangeArrowheads="1"/>
          </p:cNvSpPr>
          <p:nvPr/>
        </p:nvSpPr>
        <p:spPr>
          <a:xfrm>
            <a:off x="6853688" y="2839155"/>
            <a:ext cx="3028950" cy="2205504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</a:pPr>
            <a:endParaRPr lang="en-US" altLang="en-US" sz="2400" dirty="0"/>
          </a:p>
          <a:p>
            <a:pPr>
              <a:lnSpc>
                <a:spcPct val="80000"/>
              </a:lnSpc>
            </a:pPr>
            <a:r>
              <a:rPr lang="en-US" altLang="en-US" sz="2400" dirty="0"/>
              <a:t>Will not remove air – must be primed with water before operation and must stay full of water at all times.</a:t>
            </a:r>
          </a:p>
        </p:txBody>
      </p:sp>
      <p:pic>
        <p:nvPicPr>
          <p:cNvPr id="7" name="Picture 7" descr="CJ101">
            <a:extLst>
              <a:ext uri="{FF2B5EF4-FFF2-40B4-BE49-F238E27FC236}">
                <a16:creationId xmlns:a16="http://schemas.microsoft.com/office/drawing/2014/main" id="{7EF5EE0D-F3A1-4814-BD72-05DAA2292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7354" y="2384309"/>
            <a:ext cx="3165329" cy="1974925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576F96-529A-4E3D-892C-43268D0845E9}"/>
              </a:ext>
            </a:extLst>
          </p:cNvPr>
          <p:cNvSpPr txBox="1"/>
          <p:nvPr/>
        </p:nvSpPr>
        <p:spPr>
          <a:xfrm>
            <a:off x="1741145" y="4495138"/>
            <a:ext cx="46394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STRAIGHT CENTRIFUGAL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E793E6-338B-41CA-BB18-3DCEEB4C1586}"/>
              </a:ext>
            </a:extLst>
          </p:cNvPr>
          <p:cNvSpPr txBox="1"/>
          <p:nvPr/>
        </p:nvSpPr>
        <p:spPr>
          <a:xfrm>
            <a:off x="4028667" y="88412"/>
            <a:ext cx="3951787" cy="49244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CENTRIFUGAL PUMPS</a:t>
            </a:r>
          </a:p>
        </p:txBody>
      </p:sp>
    </p:spTree>
    <p:extLst>
      <p:ext uri="{BB962C8B-B14F-4D97-AF65-F5344CB8AC3E}">
        <p14:creationId xmlns:p14="http://schemas.microsoft.com/office/powerpoint/2010/main" val="724362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6">
            <a:extLst>
              <a:ext uri="{FF2B5EF4-FFF2-40B4-BE49-F238E27FC236}">
                <a16:creationId xmlns:a16="http://schemas.microsoft.com/office/drawing/2014/main" id="{85187EEE-2B28-463C-BB6E-C54744B5980C}"/>
              </a:ext>
            </a:extLst>
          </p:cNvPr>
          <p:cNvSpPr txBox="1">
            <a:spLocks noChangeArrowheads="1"/>
          </p:cNvSpPr>
          <p:nvPr/>
        </p:nvSpPr>
        <p:spPr>
          <a:xfrm>
            <a:off x="7070211" y="1521830"/>
            <a:ext cx="3028950" cy="23760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/>
              <a:t>Self Priming centrifugal pumps are also referred to as ‘lawn sprinkler pumps’</a:t>
            </a:r>
          </a:p>
          <a:p>
            <a:pPr marL="0" indent="0">
              <a:buNone/>
            </a:pPr>
            <a:endParaRPr lang="en-US" altLang="en-US" sz="2400" b="1" dirty="0"/>
          </a:p>
        </p:txBody>
      </p:sp>
      <p:pic>
        <p:nvPicPr>
          <p:cNvPr id="4" name="Picture 7" descr="SPJ-new mtr cvr">
            <a:extLst>
              <a:ext uri="{FF2B5EF4-FFF2-40B4-BE49-F238E27FC236}">
                <a16:creationId xmlns:a16="http://schemas.microsoft.com/office/drawing/2014/main" id="{8D12600F-94DF-4320-84FB-974A53DFE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4772" y="2209172"/>
            <a:ext cx="4112630" cy="3149137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0D5807-E907-4EA2-8505-F5166CCE4122}"/>
              </a:ext>
            </a:extLst>
          </p:cNvPr>
          <p:cNvSpPr txBox="1"/>
          <p:nvPr/>
        </p:nvSpPr>
        <p:spPr>
          <a:xfrm>
            <a:off x="1295402" y="127627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Self-Primer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4C9CB0-3B0E-4C7F-BD87-21CAFA693131}"/>
              </a:ext>
            </a:extLst>
          </p:cNvPr>
          <p:cNvSpPr txBox="1">
            <a:spLocks noChangeArrowheads="1"/>
          </p:cNvSpPr>
          <p:nvPr/>
        </p:nvSpPr>
        <p:spPr>
          <a:xfrm>
            <a:off x="7149289" y="3138692"/>
            <a:ext cx="3028950" cy="237603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en-US" sz="2400" dirty="0"/>
          </a:p>
          <a:p>
            <a:r>
              <a:rPr lang="en-US" altLang="en-US" sz="2400" dirty="0"/>
              <a:t>Although they are ‘self priming’, </a:t>
            </a:r>
            <a:r>
              <a:rPr lang="en-US" altLang="en-US" sz="2400" b="1" dirty="0"/>
              <a:t>all pumps need to be primed initially</a:t>
            </a:r>
            <a:r>
              <a:rPr lang="en-US" altLang="en-US" sz="2400" dirty="0"/>
              <a:t> in order to pump water.</a:t>
            </a:r>
          </a:p>
          <a:p>
            <a:pPr marL="0" indent="0">
              <a:buNone/>
            </a:pPr>
            <a:endParaRPr lang="en-US" alt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EA851E-6ED2-4C4D-B0B1-DCBB032D1A5B}"/>
              </a:ext>
            </a:extLst>
          </p:cNvPr>
          <p:cNvSpPr txBox="1"/>
          <p:nvPr/>
        </p:nvSpPr>
        <p:spPr>
          <a:xfrm>
            <a:off x="4028667" y="88412"/>
            <a:ext cx="3951787" cy="49244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CENTRIFUGAL PUMPS</a:t>
            </a:r>
          </a:p>
        </p:txBody>
      </p:sp>
    </p:spTree>
    <p:extLst>
      <p:ext uri="{BB962C8B-B14F-4D97-AF65-F5344CB8AC3E}">
        <p14:creationId xmlns:p14="http://schemas.microsoft.com/office/powerpoint/2010/main" val="16175223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PJ-new mtr cvr">
            <a:extLst>
              <a:ext uri="{FF2B5EF4-FFF2-40B4-BE49-F238E27FC236}">
                <a16:creationId xmlns:a16="http://schemas.microsoft.com/office/drawing/2014/main" id="{A199A50F-3FE0-434F-A6A1-3C18CDB44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40259" y="957472"/>
            <a:ext cx="5483507" cy="4198849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036C38-4E54-4BDF-9740-92D79FC0E273}"/>
              </a:ext>
            </a:extLst>
          </p:cNvPr>
          <p:cNvSpPr txBox="1"/>
          <p:nvPr/>
        </p:nvSpPr>
        <p:spPr>
          <a:xfrm rot="-360000">
            <a:off x="8028967" y="1321257"/>
            <a:ext cx="4094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Self-Primer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B2117E-83BE-43BF-AFF5-8AAAAF5E57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9083" r="6823" b="10404"/>
          <a:stretch/>
        </p:blipFill>
        <p:spPr>
          <a:xfrm>
            <a:off x="169184" y="2717800"/>
            <a:ext cx="6154235" cy="311911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17BA73-DEB7-455C-9A04-297B6A34D18C}"/>
              </a:ext>
            </a:extLst>
          </p:cNvPr>
          <p:cNvSpPr txBox="1"/>
          <p:nvPr/>
        </p:nvSpPr>
        <p:spPr>
          <a:xfrm rot="60000">
            <a:off x="255544" y="2556817"/>
            <a:ext cx="4094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Straight Centrifugal</a:t>
            </a:r>
          </a:p>
        </p:txBody>
      </p:sp>
      <p:pic>
        <p:nvPicPr>
          <p:cNvPr id="12" name="Picture 7" descr="Impeller - brass centrifugal copy">
            <a:extLst>
              <a:ext uri="{FF2B5EF4-FFF2-40B4-BE49-F238E27FC236}">
                <a16:creationId xmlns:a16="http://schemas.microsoft.com/office/drawing/2014/main" id="{C8D820BB-8599-40E2-AE0A-4F9895FF0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711171">
            <a:off x="4112996" y="3360753"/>
            <a:ext cx="1949822" cy="1390321"/>
          </a:xfrm>
          <a:prstGeom prst="rect">
            <a:avLst/>
          </a:prstGeom>
          <a:noFill/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AA1FFC-B606-4EE1-8642-290F97659776}"/>
              </a:ext>
            </a:extLst>
          </p:cNvPr>
          <p:cNvSpPr/>
          <p:nvPr/>
        </p:nvSpPr>
        <p:spPr>
          <a:xfrm rot="60000">
            <a:off x="4470302" y="4440353"/>
            <a:ext cx="1219015" cy="716907"/>
          </a:xfrm>
          <a:prstGeom prst="rect">
            <a:avLst/>
          </a:prstGeom>
          <a:solidFill>
            <a:srgbClr val="00B0F0">
              <a:alpha val="63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DA6915B-C910-4FBB-829C-25A077FE2A2F}"/>
              </a:ext>
            </a:extLst>
          </p:cNvPr>
          <p:cNvCxnSpPr/>
          <p:nvPr/>
        </p:nvCxnSpPr>
        <p:spPr>
          <a:xfrm>
            <a:off x="4079813" y="4413250"/>
            <a:ext cx="2743200" cy="76200"/>
          </a:xfrm>
          <a:prstGeom prst="line">
            <a:avLst/>
          </a:prstGeom>
          <a:ln w="254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7" descr="Impeller - brass centrifugal copy">
            <a:extLst>
              <a:ext uri="{FF2B5EF4-FFF2-40B4-BE49-F238E27FC236}">
                <a16:creationId xmlns:a16="http://schemas.microsoft.com/office/drawing/2014/main" id="{982CCE30-5285-4109-BAA0-2239C4373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4603660" flipH="1">
            <a:off x="7148940" y="2489834"/>
            <a:ext cx="1949822" cy="1390321"/>
          </a:xfrm>
          <a:prstGeom prst="rect">
            <a:avLst/>
          </a:prstGeom>
          <a:noFill/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289A857-F0F1-40D1-9FBD-6D1550266C85}"/>
              </a:ext>
            </a:extLst>
          </p:cNvPr>
          <p:cNvCxnSpPr>
            <a:cxnSpLocks/>
          </p:cNvCxnSpPr>
          <p:nvPr/>
        </p:nvCxnSpPr>
        <p:spPr>
          <a:xfrm flipV="1">
            <a:off x="6038850" y="2050929"/>
            <a:ext cx="2686050" cy="216022"/>
          </a:xfrm>
          <a:prstGeom prst="line">
            <a:avLst/>
          </a:prstGeom>
          <a:ln w="25400">
            <a:solidFill>
              <a:srgbClr val="FFC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82697D35-2B4F-43CE-BF03-C41AC7E0F754}"/>
              </a:ext>
            </a:extLst>
          </p:cNvPr>
          <p:cNvSpPr/>
          <p:nvPr/>
        </p:nvSpPr>
        <p:spPr>
          <a:xfrm rot="-300000">
            <a:off x="7325927" y="2085364"/>
            <a:ext cx="1595848" cy="2181685"/>
          </a:xfrm>
          <a:prstGeom prst="rect">
            <a:avLst/>
          </a:prstGeom>
          <a:solidFill>
            <a:srgbClr val="00B0F0">
              <a:alpha val="63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267487-5FCF-4217-8FC5-AAC83C016E34}"/>
              </a:ext>
            </a:extLst>
          </p:cNvPr>
          <p:cNvSpPr txBox="1"/>
          <p:nvPr/>
        </p:nvSpPr>
        <p:spPr>
          <a:xfrm>
            <a:off x="86361" y="52415"/>
            <a:ext cx="11897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…</a:t>
            </a:r>
            <a:r>
              <a:rPr lang="en-US" sz="60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why is it called self-priming?</a:t>
            </a:r>
            <a:endParaRPr lang="en-US" sz="6000" b="1" dirty="0">
              <a:solidFill>
                <a:srgbClr val="002060"/>
              </a:solidFill>
              <a:effectLst/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20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6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6C99A5-51FE-412D-8056-EFA1CB78EB73}"/>
              </a:ext>
            </a:extLst>
          </p:cNvPr>
          <p:cNvSpPr/>
          <p:nvPr/>
        </p:nvSpPr>
        <p:spPr>
          <a:xfrm>
            <a:off x="0" y="-208280"/>
            <a:ext cx="12192000" cy="10515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>
                <a:lumMod val="10000"/>
                <a:lumOff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2C51CE-60A1-4CE3-8B6C-7C8DEC764C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6" y="843280"/>
            <a:ext cx="12192000" cy="289559"/>
          </a:xfrm>
          <a:prstGeom prst="rect">
            <a:avLst/>
          </a:prstGeom>
        </p:spPr>
      </p:pic>
      <p:pic>
        <p:nvPicPr>
          <p:cNvPr id="7172" name="Picture 4" descr="Layers of grass with underground layers of earth Vector Image">
            <a:extLst>
              <a:ext uri="{FF2B5EF4-FFF2-40B4-BE49-F238E27FC236}">
                <a16:creationId xmlns:a16="http://schemas.microsoft.com/office/drawing/2014/main" id="{4F292A5A-D02B-4E2D-9F0A-BFF0811B0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6" b="60923"/>
          <a:stretch/>
        </p:blipFill>
        <p:spPr bwMode="auto">
          <a:xfrm>
            <a:off x="0" y="1132840"/>
            <a:ext cx="12192001" cy="419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A95360-74EA-41A8-A546-14C0E2775132}"/>
              </a:ext>
            </a:extLst>
          </p:cNvPr>
          <p:cNvSpPr/>
          <p:nvPr/>
        </p:nvSpPr>
        <p:spPr>
          <a:xfrm>
            <a:off x="4400157" y="553720"/>
            <a:ext cx="274320" cy="531655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3D207D9-21A7-4B59-B74E-63201F23B1DA}"/>
              </a:ext>
            </a:extLst>
          </p:cNvPr>
          <p:cNvSpPr/>
          <p:nvPr/>
        </p:nvSpPr>
        <p:spPr>
          <a:xfrm>
            <a:off x="7742802" y="553720"/>
            <a:ext cx="274320" cy="531655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 descr="Rain in Cyprus in June? How Climate Change Works | CyprusNewsReport.com">
            <a:extLst>
              <a:ext uri="{FF2B5EF4-FFF2-40B4-BE49-F238E27FC236}">
                <a16:creationId xmlns:a16="http://schemas.microsoft.com/office/drawing/2014/main" id="{7673DB23-BDAA-4360-A5AF-2B1C2C6797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40" b="92074"/>
          <a:stretch/>
        </p:blipFill>
        <p:spPr bwMode="auto">
          <a:xfrm rot="5400000">
            <a:off x="2722425" y="3967958"/>
            <a:ext cx="3628073" cy="274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Rain in Cyprus in June? How Climate Change Works | CyprusNewsReport.com">
            <a:extLst>
              <a:ext uri="{FF2B5EF4-FFF2-40B4-BE49-F238E27FC236}">
                <a16:creationId xmlns:a16="http://schemas.microsoft.com/office/drawing/2014/main" id="{80FB5879-37CB-4CD6-B617-D4C153789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074"/>
          <a:stretch/>
        </p:blipFill>
        <p:spPr bwMode="auto">
          <a:xfrm>
            <a:off x="-8572" y="5326716"/>
            <a:ext cx="12188825" cy="58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E176FF9-375D-4D4B-8F88-A0709804FF86}"/>
              </a:ext>
            </a:extLst>
          </p:cNvPr>
          <p:cNvCxnSpPr/>
          <p:nvPr/>
        </p:nvCxnSpPr>
        <p:spPr>
          <a:xfrm>
            <a:off x="748145" y="1144584"/>
            <a:ext cx="3931920" cy="0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 descr="Rain in Cyprus in June? How Climate Change Works | CyprusNewsReport.com">
            <a:extLst>
              <a:ext uri="{FF2B5EF4-FFF2-40B4-BE49-F238E27FC236}">
                <a16:creationId xmlns:a16="http://schemas.microsoft.com/office/drawing/2014/main" id="{6E705EDE-29DE-411B-BC93-18C196DC29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11" r="59140" b="92074"/>
          <a:stretch/>
        </p:blipFill>
        <p:spPr bwMode="auto">
          <a:xfrm rot="5400000">
            <a:off x="7222004" y="4544299"/>
            <a:ext cx="1336236" cy="27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FE1D59E-57EC-4090-8BDA-F907C2F80DEF}"/>
              </a:ext>
            </a:extLst>
          </p:cNvPr>
          <p:cNvSpPr txBox="1"/>
          <p:nvPr/>
        </p:nvSpPr>
        <p:spPr>
          <a:xfrm>
            <a:off x="1289312" y="1276556"/>
            <a:ext cx="1430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25 feet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or less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1EC242D-B53F-4BA4-BAAB-E10B2B108F81}"/>
              </a:ext>
            </a:extLst>
          </p:cNvPr>
          <p:cNvCxnSpPr/>
          <p:nvPr/>
        </p:nvCxnSpPr>
        <p:spPr>
          <a:xfrm>
            <a:off x="7742802" y="4013482"/>
            <a:ext cx="2377440" cy="0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7EA87A8-2006-4D5E-960E-8B78745B3FA9}"/>
              </a:ext>
            </a:extLst>
          </p:cNvPr>
          <p:cNvCxnSpPr/>
          <p:nvPr/>
        </p:nvCxnSpPr>
        <p:spPr>
          <a:xfrm>
            <a:off x="7765387" y="1128075"/>
            <a:ext cx="2377440" cy="0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F904B6E-1629-4A56-B2BA-C927F2DA12C0}"/>
              </a:ext>
            </a:extLst>
          </p:cNvPr>
          <p:cNvSpPr txBox="1"/>
          <p:nvPr/>
        </p:nvSpPr>
        <p:spPr>
          <a:xfrm>
            <a:off x="9226619" y="1275740"/>
            <a:ext cx="1506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</a:t>
            </a:r>
            <a:r>
              <a:rPr lang="en-US" sz="2400" b="1" dirty="0">
                <a:solidFill>
                  <a:schemeClr val="bg1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ore than 25 feet</a:t>
            </a: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0A67772C-45AD-430D-8803-468BF5B6F3F6}"/>
              </a:ext>
            </a:extLst>
          </p:cNvPr>
          <p:cNvSpPr/>
          <p:nvPr/>
        </p:nvSpPr>
        <p:spPr>
          <a:xfrm>
            <a:off x="8954107" y="1155700"/>
            <a:ext cx="154333" cy="2768909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02DD3C5F-8DB0-4440-AF73-1E9582107FB6}"/>
              </a:ext>
            </a:extLst>
          </p:cNvPr>
          <p:cNvSpPr/>
          <p:nvPr/>
        </p:nvSpPr>
        <p:spPr>
          <a:xfrm>
            <a:off x="2710241" y="1184748"/>
            <a:ext cx="185359" cy="1077289"/>
          </a:xfrm>
          <a:prstGeom prst="down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ittle House Line Art - Free Clip Art">
            <a:extLst>
              <a:ext uri="{FF2B5EF4-FFF2-40B4-BE49-F238E27FC236}">
                <a16:creationId xmlns:a16="http://schemas.microsoft.com/office/drawing/2014/main" id="{E893ED84-4FDC-4279-A93A-0B39B8877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132" y="19976"/>
            <a:ext cx="1368471" cy="113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E80C1DF-2794-47FD-B86C-8732CAC5B0AD}"/>
              </a:ext>
            </a:extLst>
          </p:cNvPr>
          <p:cNvCxnSpPr/>
          <p:nvPr/>
        </p:nvCxnSpPr>
        <p:spPr>
          <a:xfrm>
            <a:off x="748145" y="2291082"/>
            <a:ext cx="3931920" cy="0"/>
          </a:xfrm>
          <a:prstGeom prst="line">
            <a:avLst/>
          </a:prstGeom>
          <a:ln w="254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E0643FD-2086-4AF9-9553-3942B703CE8F}"/>
              </a:ext>
            </a:extLst>
          </p:cNvPr>
          <p:cNvSpPr txBox="1"/>
          <p:nvPr/>
        </p:nvSpPr>
        <p:spPr>
          <a:xfrm>
            <a:off x="1684101" y="386155"/>
            <a:ext cx="275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Shallow Well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D97737-1DE8-4165-A1C3-07D291F1D077}"/>
              </a:ext>
            </a:extLst>
          </p:cNvPr>
          <p:cNvSpPr txBox="1"/>
          <p:nvPr/>
        </p:nvSpPr>
        <p:spPr>
          <a:xfrm>
            <a:off x="7475752" y="373510"/>
            <a:ext cx="3223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Deep Well</a:t>
            </a:r>
          </a:p>
        </p:txBody>
      </p:sp>
    </p:spTree>
    <p:extLst>
      <p:ext uri="{BB962C8B-B14F-4D97-AF65-F5344CB8AC3E}">
        <p14:creationId xmlns:p14="http://schemas.microsoft.com/office/powerpoint/2010/main" val="341899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  <p:bldP spid="27" grpId="0"/>
      <p:bldP spid="31" grpId="0"/>
      <p:bldP spid="2" grpId="0" animBg="1"/>
      <p:bldP spid="20" grpId="0" animBg="1"/>
      <p:bldP spid="28" grpId="0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C42FA4-C746-4255-B5D8-6FF4F9B4593A}"/>
              </a:ext>
            </a:extLst>
          </p:cNvPr>
          <p:cNvSpPr txBox="1"/>
          <p:nvPr/>
        </p:nvSpPr>
        <p:spPr>
          <a:xfrm>
            <a:off x="482601" y="52415"/>
            <a:ext cx="73558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…priming a pump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AEE000-9F09-4F86-BA1A-6D5FF24C2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709" y="2158847"/>
            <a:ext cx="7815916" cy="34913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B62820-E992-4416-86C9-390D23AA6488}"/>
              </a:ext>
            </a:extLst>
          </p:cNvPr>
          <p:cNvSpPr txBox="1"/>
          <p:nvPr/>
        </p:nvSpPr>
        <p:spPr>
          <a:xfrm>
            <a:off x="10404625" y="3791779"/>
            <a:ext cx="16410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Suction/Inlet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6F145A-3BA2-4E6C-969B-83E41CF52A5D}"/>
              </a:ext>
            </a:extLst>
          </p:cNvPr>
          <p:cNvSpPr txBox="1"/>
          <p:nvPr/>
        </p:nvSpPr>
        <p:spPr>
          <a:xfrm>
            <a:off x="8498840" y="2300254"/>
            <a:ext cx="2342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Discharge/Outlet</a:t>
            </a:r>
          </a:p>
        </p:txBody>
      </p:sp>
      <p:sp>
        <p:nvSpPr>
          <p:cNvPr id="10" name="Arrow: Bent-Up 9">
            <a:extLst>
              <a:ext uri="{FF2B5EF4-FFF2-40B4-BE49-F238E27FC236}">
                <a16:creationId xmlns:a16="http://schemas.microsoft.com/office/drawing/2014/main" id="{1E080E94-7E1E-4836-88FA-B87BF91B2084}"/>
              </a:ext>
            </a:extLst>
          </p:cNvPr>
          <p:cNvSpPr/>
          <p:nvPr/>
        </p:nvSpPr>
        <p:spPr>
          <a:xfrm flipH="1" flipV="1">
            <a:off x="6862503" y="1629258"/>
            <a:ext cx="308213" cy="525724"/>
          </a:xfrm>
          <a:prstGeom prst="bentUp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FA1CF7-75FD-45A0-AED1-944BF74793B5}"/>
              </a:ext>
            </a:extLst>
          </p:cNvPr>
          <p:cNvSpPr txBox="1"/>
          <p:nvPr/>
        </p:nvSpPr>
        <p:spPr>
          <a:xfrm>
            <a:off x="7117608" y="1413407"/>
            <a:ext cx="23420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Priming port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5F8C6F86-1910-43CE-A6B2-8918F5E4E7B2}"/>
              </a:ext>
            </a:extLst>
          </p:cNvPr>
          <p:cNvSpPr/>
          <p:nvPr/>
        </p:nvSpPr>
        <p:spPr>
          <a:xfrm>
            <a:off x="10459720" y="3696750"/>
            <a:ext cx="660400" cy="147320"/>
          </a:xfrm>
          <a:prstGeom prst="lef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37E64D07-EBC2-4BD2-B3A4-73ACA2B283B2}"/>
              </a:ext>
            </a:extLst>
          </p:cNvPr>
          <p:cNvSpPr/>
          <p:nvPr/>
        </p:nvSpPr>
        <p:spPr>
          <a:xfrm>
            <a:off x="7838440" y="2479772"/>
            <a:ext cx="660400" cy="147320"/>
          </a:xfrm>
          <a:prstGeom prst="lef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08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 animBg="1"/>
      <p:bldP spid="11" grpId="0"/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FF05AE-2832-442B-A2A9-6437CFEADFC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8434" y="1843997"/>
            <a:ext cx="8518911" cy="41961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C42FA4-C746-4255-B5D8-6FF4F9B4593A}"/>
              </a:ext>
            </a:extLst>
          </p:cNvPr>
          <p:cNvSpPr txBox="1"/>
          <p:nvPr/>
        </p:nvSpPr>
        <p:spPr>
          <a:xfrm>
            <a:off x="482601" y="52415"/>
            <a:ext cx="73558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…priming a pump</a:t>
            </a:r>
          </a:p>
        </p:txBody>
      </p:sp>
      <p:pic>
        <p:nvPicPr>
          <p:cNvPr id="1026" name="Picture 2" descr="Cooking Oil Funnel at Menards®">
            <a:extLst>
              <a:ext uri="{FF2B5EF4-FFF2-40B4-BE49-F238E27FC236}">
                <a16:creationId xmlns:a16="http://schemas.microsoft.com/office/drawing/2014/main" id="{30B703DE-2BF6-4508-A1BD-74AA6CDCD3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3" t="13093" r="8400" b="28033"/>
          <a:stretch/>
        </p:blipFill>
        <p:spPr bwMode="auto">
          <a:xfrm>
            <a:off x="6405880" y="1554759"/>
            <a:ext cx="1346200" cy="97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51 Water Hose White Background Photos and Premium High Res Pictures - Getty  Images">
            <a:extLst>
              <a:ext uri="{FF2B5EF4-FFF2-40B4-BE49-F238E27FC236}">
                <a16:creationId xmlns:a16="http://schemas.microsoft.com/office/drawing/2014/main" id="{EE06A343-AFFA-48DF-8895-2F2BEF6770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4" r="37778" b="59462"/>
          <a:stretch/>
        </p:blipFill>
        <p:spPr bwMode="auto">
          <a:xfrm flipH="1">
            <a:off x="6536327" y="17552"/>
            <a:ext cx="2263330" cy="160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48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417A933-2609-4240-9449-897CEF140D47}"/>
              </a:ext>
            </a:extLst>
          </p:cNvPr>
          <p:cNvSpPr txBox="1"/>
          <p:nvPr/>
        </p:nvSpPr>
        <p:spPr>
          <a:xfrm>
            <a:off x="482601" y="52415"/>
            <a:ext cx="73558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…priming a pump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3AC137-0379-47D8-90FF-CFFB7020B1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9083" r="6823" b="10404"/>
          <a:stretch/>
        </p:blipFill>
        <p:spPr>
          <a:xfrm>
            <a:off x="2745087" y="2589802"/>
            <a:ext cx="6495433" cy="329204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E48266C-1B20-4A03-B801-BA6361D993DE}"/>
              </a:ext>
            </a:extLst>
          </p:cNvPr>
          <p:cNvSpPr/>
          <p:nvPr/>
        </p:nvSpPr>
        <p:spPr>
          <a:xfrm>
            <a:off x="6797040" y="2067560"/>
            <a:ext cx="558800" cy="608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9FD542-33E9-43C8-8B6B-64BB19116ED0}"/>
              </a:ext>
            </a:extLst>
          </p:cNvPr>
          <p:cNvSpPr/>
          <p:nvPr/>
        </p:nvSpPr>
        <p:spPr>
          <a:xfrm>
            <a:off x="7289800" y="1198109"/>
            <a:ext cx="558800" cy="608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1A5515-9931-4B47-90C6-0D0CD9A9EE1E}"/>
              </a:ext>
            </a:extLst>
          </p:cNvPr>
          <p:cNvSpPr/>
          <p:nvPr/>
        </p:nvSpPr>
        <p:spPr>
          <a:xfrm rot="5400000">
            <a:off x="9009380" y="62094"/>
            <a:ext cx="558800" cy="288036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C17747-5A86-4548-9123-51FAE2143464}"/>
              </a:ext>
            </a:extLst>
          </p:cNvPr>
          <p:cNvSpPr/>
          <p:nvPr/>
        </p:nvSpPr>
        <p:spPr>
          <a:xfrm>
            <a:off x="6736080" y="899160"/>
            <a:ext cx="685800" cy="11684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6" descr="51 Water Hose White Background Photos and Premium High Res Pictures - Getty  Images">
            <a:extLst>
              <a:ext uri="{FF2B5EF4-FFF2-40B4-BE49-F238E27FC236}">
                <a16:creationId xmlns:a16="http://schemas.microsoft.com/office/drawing/2014/main" id="{31A9AEAF-E58E-45E1-A497-37A0C2D0C8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26" r="37778" b="59462"/>
          <a:stretch/>
        </p:blipFill>
        <p:spPr bwMode="auto">
          <a:xfrm rot="20811390" flipH="1">
            <a:off x="6178408" y="-16863"/>
            <a:ext cx="2263330" cy="142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06E4A4B-135E-4617-9285-517B857A7CA2}"/>
              </a:ext>
            </a:extLst>
          </p:cNvPr>
          <p:cNvSpPr/>
          <p:nvPr/>
        </p:nvSpPr>
        <p:spPr>
          <a:xfrm>
            <a:off x="6797040" y="658680"/>
            <a:ext cx="558800" cy="1517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87CB9F-6FE1-4809-9021-3A6F8310445F}"/>
              </a:ext>
            </a:extLst>
          </p:cNvPr>
          <p:cNvSpPr/>
          <p:nvPr/>
        </p:nvSpPr>
        <p:spPr>
          <a:xfrm>
            <a:off x="6939280" y="506915"/>
            <a:ext cx="274320" cy="151765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7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7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540DDE2-81BF-431C-A384-37CE6F0DC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t="9083" r="6823" b="10404"/>
          <a:stretch/>
        </p:blipFill>
        <p:spPr>
          <a:xfrm>
            <a:off x="189847" y="1487647"/>
            <a:ext cx="3970673" cy="20124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860662-EE0D-47F4-A46A-FD1D8E8320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80242"/>
          <a:stretch/>
        </p:blipFill>
        <p:spPr>
          <a:xfrm>
            <a:off x="2416861" y="1300215"/>
            <a:ext cx="1700889" cy="196294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D58A1AC-D375-4F16-A35C-17F31D6A70DA}"/>
              </a:ext>
            </a:extLst>
          </p:cNvPr>
          <p:cNvSpPr/>
          <p:nvPr/>
        </p:nvSpPr>
        <p:spPr>
          <a:xfrm rot="180000">
            <a:off x="2142142" y="893277"/>
            <a:ext cx="9423173" cy="3130555"/>
          </a:xfrm>
          <a:prstGeom prst="ellipse">
            <a:avLst/>
          </a:prstGeom>
          <a:noFill/>
          <a:ln w="254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D4A8DF-ACD8-4DBC-8085-943ADD012505}"/>
              </a:ext>
            </a:extLst>
          </p:cNvPr>
          <p:cNvSpPr txBox="1"/>
          <p:nvPr/>
        </p:nvSpPr>
        <p:spPr>
          <a:xfrm>
            <a:off x="482601" y="52415"/>
            <a:ext cx="73558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2060"/>
                </a:solidFill>
                <a:effectLst/>
                <a:latin typeface="Arial Narrow" panose="020B0606020202030204" pitchFamily="34" charset="0"/>
                <a:cs typeface="Arial" panose="020B0604020202020204" pitchFamily="34" charset="0"/>
              </a:rPr>
              <a:t>…priming a pump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B172A67D-8057-4E1F-8E3E-47FEC3C839FA}"/>
              </a:ext>
            </a:extLst>
          </p:cNvPr>
          <p:cNvSpPr txBox="1">
            <a:spLocks noChangeArrowheads="1"/>
          </p:cNvSpPr>
          <p:nvPr/>
        </p:nvSpPr>
        <p:spPr>
          <a:xfrm>
            <a:off x="4477367" y="3429000"/>
            <a:ext cx="4038600" cy="172696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All jet / centrifugal pumps need to be initially primed with water in order to remove air from the pump and pipe. </a:t>
            </a:r>
          </a:p>
          <a:p>
            <a:pPr marL="0" indent="0">
              <a:lnSpc>
                <a:spcPct val="90000"/>
              </a:lnSpc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D9E07565-1FAD-4962-8ABA-41702FB97656}"/>
              </a:ext>
            </a:extLst>
          </p:cNvPr>
          <p:cNvSpPr txBox="1">
            <a:spLocks noChangeArrowheads="1"/>
          </p:cNvSpPr>
          <p:nvPr/>
        </p:nvSpPr>
        <p:spPr>
          <a:xfrm>
            <a:off x="307424" y="3025080"/>
            <a:ext cx="3518508" cy="147697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Air pockets / bubbles must be eliminated during this process.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824FD18E-DF7E-4780-A8F3-3076BCEF25D4}"/>
              </a:ext>
            </a:extLst>
          </p:cNvPr>
          <p:cNvSpPr txBox="1">
            <a:spLocks noChangeArrowheads="1"/>
          </p:cNvSpPr>
          <p:nvPr/>
        </p:nvSpPr>
        <p:spPr>
          <a:xfrm>
            <a:off x="9088699" y="3025080"/>
            <a:ext cx="2988917" cy="2508846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Failure to prime a pump, or for the pump to keep its prime is the #1 cause for initial pump failure.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E1CD448-54C8-496C-AA6A-C2E2B65237E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10056" y="1304172"/>
            <a:ext cx="8608713" cy="196294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77DA38B-202C-4661-8057-AA63B92BDC10}"/>
              </a:ext>
            </a:extLst>
          </p:cNvPr>
          <p:cNvSpPr txBox="1"/>
          <p:nvPr/>
        </p:nvSpPr>
        <p:spPr>
          <a:xfrm rot="120000">
            <a:off x="2427796" y="2027601"/>
            <a:ext cx="1126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Pump Body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ABD40D-C937-4829-AB21-C115345F922A}"/>
              </a:ext>
            </a:extLst>
          </p:cNvPr>
          <p:cNvSpPr txBox="1"/>
          <p:nvPr/>
        </p:nvSpPr>
        <p:spPr>
          <a:xfrm rot="120000">
            <a:off x="6509302" y="2336286"/>
            <a:ext cx="163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Suction Pipe</a:t>
            </a:r>
          </a:p>
        </p:txBody>
      </p:sp>
    </p:spTree>
    <p:extLst>
      <p:ext uri="{BB962C8B-B14F-4D97-AF65-F5344CB8AC3E}">
        <p14:creationId xmlns:p14="http://schemas.microsoft.com/office/powerpoint/2010/main" val="140117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/>
      <p:bldP spid="12" grpId="0"/>
      <p:bldP spid="13" grpId="0"/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A6866-8327-3F51-77DC-E081A905F0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CA26480-84CB-EDEB-5443-67F7EF47AC7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1839" y="76853"/>
            <a:ext cx="10414309" cy="58434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26CC465-BC12-346B-E7A3-2A2BD401B666}"/>
              </a:ext>
            </a:extLst>
          </p:cNvPr>
          <p:cNvSpPr txBox="1"/>
          <p:nvPr/>
        </p:nvSpPr>
        <p:spPr>
          <a:xfrm>
            <a:off x="11843" y="2955544"/>
            <a:ext cx="121801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Irrigation Pumps 101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37D0CD-DC4C-7BBD-1F5B-722054BE7DA0}"/>
              </a:ext>
            </a:extLst>
          </p:cNvPr>
          <p:cNvSpPr txBox="1"/>
          <p:nvPr/>
        </p:nvSpPr>
        <p:spPr>
          <a:xfrm>
            <a:off x="10505423" y="5415684"/>
            <a:ext cx="15308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track 2A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6BC856-489D-D03B-5384-101D0EC34A00}"/>
              </a:ext>
            </a:extLst>
          </p:cNvPr>
          <p:cNvSpPr txBox="1"/>
          <p:nvPr/>
        </p:nvSpPr>
        <p:spPr>
          <a:xfrm>
            <a:off x="1073596" y="4331819"/>
            <a:ext cx="3222066" cy="830997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2863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827BD78-F854-44F3-A596-12A8B14973C4}"/>
              </a:ext>
            </a:extLst>
          </p:cNvPr>
          <p:cNvSpPr txBox="1"/>
          <p:nvPr/>
        </p:nvSpPr>
        <p:spPr>
          <a:xfrm>
            <a:off x="3894726" y="-75515"/>
            <a:ext cx="4282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2-Types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EAFFFC-FBAB-4F3C-8CC7-EBDE10EC54A4}"/>
              </a:ext>
            </a:extLst>
          </p:cNvPr>
          <p:cNvSpPr txBox="1"/>
          <p:nvPr/>
        </p:nvSpPr>
        <p:spPr>
          <a:xfrm>
            <a:off x="4330926" y="1263114"/>
            <a:ext cx="3530147" cy="49244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PUMPS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F19A6BA-7FAD-4D22-82C2-B332CD602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794" y="932519"/>
            <a:ext cx="3688788" cy="164778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850585-F257-443F-9A66-103973CB0E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53" y="2886581"/>
            <a:ext cx="3029883" cy="27789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74DA4C-3F2E-4D0A-A3FC-12DAD194FCCC}"/>
              </a:ext>
            </a:extLst>
          </p:cNvPr>
          <p:cNvSpPr txBox="1"/>
          <p:nvPr/>
        </p:nvSpPr>
        <p:spPr>
          <a:xfrm>
            <a:off x="4235563" y="2039179"/>
            <a:ext cx="38465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Shallow Well Jet Pumps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7CE5A80-CB5D-4F56-B023-6401ABFAD084}"/>
              </a:ext>
            </a:extLst>
          </p:cNvPr>
          <p:cNvSpPr txBox="1"/>
          <p:nvPr/>
        </p:nvSpPr>
        <p:spPr>
          <a:xfrm>
            <a:off x="4366779" y="4567804"/>
            <a:ext cx="34584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Deep Well Jet Pumps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FAC4A9-AF6E-4846-8572-50CB708DB145}"/>
              </a:ext>
            </a:extLst>
          </p:cNvPr>
          <p:cNvSpPr txBox="1"/>
          <p:nvPr/>
        </p:nvSpPr>
        <p:spPr>
          <a:xfrm>
            <a:off x="8471226" y="232261"/>
            <a:ext cx="327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Why are they called “Jet” pumps?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7CFDD7-A7C4-4829-B359-FDB0A9A4E38D}"/>
              </a:ext>
            </a:extLst>
          </p:cNvPr>
          <p:cNvSpPr txBox="1"/>
          <p:nvPr/>
        </p:nvSpPr>
        <p:spPr>
          <a:xfrm>
            <a:off x="8989376" y="2923876"/>
            <a:ext cx="223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Jet or Ejector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6413C8-495D-4A18-9BB9-1704B61523C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1320" y="3714682"/>
            <a:ext cx="1230822" cy="19508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91539C-0F52-4864-AAF3-BC1DD394332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37986" y="1323294"/>
            <a:ext cx="1963162" cy="132313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C81B194-6668-4B8C-B943-20B022523791}"/>
              </a:ext>
            </a:extLst>
          </p:cNvPr>
          <p:cNvSpPr txBox="1"/>
          <p:nvPr/>
        </p:nvSpPr>
        <p:spPr>
          <a:xfrm>
            <a:off x="9252142" y="2116123"/>
            <a:ext cx="2776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Shallow Well </a:t>
            </a:r>
            <a:r>
              <a:rPr lang="en-US" sz="2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Jet or Ejector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27E2FE5-C453-4715-AC34-B35ABF1545FE}"/>
              </a:ext>
            </a:extLst>
          </p:cNvPr>
          <p:cNvSpPr txBox="1"/>
          <p:nvPr/>
        </p:nvSpPr>
        <p:spPr>
          <a:xfrm>
            <a:off x="9067244" y="4644748"/>
            <a:ext cx="2776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Deep Well </a:t>
            </a:r>
            <a:r>
              <a:rPr lang="en-US" sz="2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Jet or Ejector </a:t>
            </a:r>
          </a:p>
        </p:txBody>
      </p:sp>
    </p:spTree>
    <p:extLst>
      <p:ext uri="{BB962C8B-B14F-4D97-AF65-F5344CB8AC3E}">
        <p14:creationId xmlns:p14="http://schemas.microsoft.com/office/powerpoint/2010/main" val="298267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5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2" grpId="0"/>
      <p:bldP spid="13" grpId="0"/>
      <p:bldP spid="14" grpId="0"/>
      <p:bldP spid="15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063094A-0C09-434C-9979-1910FAA066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572" t="9745" r="27261" b="14458"/>
          <a:stretch/>
        </p:blipFill>
        <p:spPr>
          <a:xfrm flipH="1">
            <a:off x="0" y="0"/>
            <a:ext cx="7675880" cy="59084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C75C897-CEE1-46AE-BA5E-9B880F45F1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257"/>
          <a:stretch/>
        </p:blipFill>
        <p:spPr>
          <a:xfrm>
            <a:off x="31054" y="-1"/>
            <a:ext cx="7675879" cy="59084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17D8C29-891C-49FA-90ED-EAB44EC93895}"/>
              </a:ext>
            </a:extLst>
          </p:cNvPr>
          <p:cNvSpPr txBox="1"/>
          <p:nvPr/>
        </p:nvSpPr>
        <p:spPr>
          <a:xfrm rot="19560000">
            <a:off x="2347488" y="2494094"/>
            <a:ext cx="4873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Increase Velocity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7AB2392-B32F-4C55-A280-5715B6204996}"/>
              </a:ext>
            </a:extLst>
          </p:cNvPr>
          <p:cNvCxnSpPr>
            <a:cxnSpLocks/>
          </p:cNvCxnSpPr>
          <p:nvPr/>
        </p:nvCxnSpPr>
        <p:spPr>
          <a:xfrm flipV="1">
            <a:off x="2231822" y="786258"/>
            <a:ext cx="4754880" cy="320040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02662655-57BD-4D67-BD7A-6F3CA28E0515}"/>
              </a:ext>
            </a:extLst>
          </p:cNvPr>
          <p:cNvSpPr txBox="1"/>
          <p:nvPr/>
        </p:nvSpPr>
        <p:spPr>
          <a:xfrm>
            <a:off x="8471226" y="232261"/>
            <a:ext cx="3271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How do they work?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C939AB-B9A6-4567-B05A-9ACFF75A4A3E}"/>
              </a:ext>
            </a:extLst>
          </p:cNvPr>
          <p:cNvSpPr txBox="1"/>
          <p:nvPr/>
        </p:nvSpPr>
        <p:spPr>
          <a:xfrm>
            <a:off x="8989376" y="2923876"/>
            <a:ext cx="223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Jet or Ejector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8F0C081-75A0-4AF9-8362-D6B74C3D91D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1320" y="3714682"/>
            <a:ext cx="1230822" cy="19508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2E0DA56-6ACB-4454-A047-DF8BFFBF309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37986" y="1323294"/>
            <a:ext cx="1963162" cy="132313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AA53131-FC29-40D9-808D-E0A21537D273}"/>
              </a:ext>
            </a:extLst>
          </p:cNvPr>
          <p:cNvSpPr txBox="1"/>
          <p:nvPr/>
        </p:nvSpPr>
        <p:spPr>
          <a:xfrm>
            <a:off x="9252142" y="2116123"/>
            <a:ext cx="2776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Shallow Well </a:t>
            </a:r>
            <a:r>
              <a:rPr lang="en-US" sz="2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Jet or Ejector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D6A78A-2BFB-40F2-A6AD-67C3A331EFCC}"/>
              </a:ext>
            </a:extLst>
          </p:cNvPr>
          <p:cNvSpPr txBox="1"/>
          <p:nvPr/>
        </p:nvSpPr>
        <p:spPr>
          <a:xfrm>
            <a:off x="9067244" y="4644748"/>
            <a:ext cx="2776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Deep Well </a:t>
            </a:r>
            <a:r>
              <a:rPr lang="en-US" sz="2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Jet or Ejector </a:t>
            </a:r>
          </a:p>
        </p:txBody>
      </p:sp>
    </p:spTree>
    <p:extLst>
      <p:ext uri="{BB962C8B-B14F-4D97-AF65-F5344CB8AC3E}">
        <p14:creationId xmlns:p14="http://schemas.microsoft.com/office/powerpoint/2010/main" val="407854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37EF6CE-C70B-4B75-9CA5-0A52342A0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8195" y="3267179"/>
            <a:ext cx="891165" cy="665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AF71CE-CE33-41AF-AFE3-2857A2F12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7903" y="3277428"/>
            <a:ext cx="1804046" cy="64490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8E94835-AE99-4EFA-BF9D-DA0879D78BCC}"/>
              </a:ext>
            </a:extLst>
          </p:cNvPr>
          <p:cNvSpPr txBox="1"/>
          <p:nvPr/>
        </p:nvSpPr>
        <p:spPr>
          <a:xfrm>
            <a:off x="536758" y="4044087"/>
            <a:ext cx="3733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Increased Velocity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519D3E-89F8-43B1-B6E5-BAC6822D5531}"/>
              </a:ext>
            </a:extLst>
          </p:cNvPr>
          <p:cNvSpPr txBox="1"/>
          <p:nvPr/>
        </p:nvSpPr>
        <p:spPr>
          <a:xfrm rot="19500000">
            <a:off x="4398229" y="1032408"/>
            <a:ext cx="3361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Suction or Vacuum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384251-04A9-4309-8789-203F36E2FE86}"/>
              </a:ext>
            </a:extLst>
          </p:cNvPr>
          <p:cNvSpPr txBox="1"/>
          <p:nvPr/>
        </p:nvSpPr>
        <p:spPr>
          <a:xfrm>
            <a:off x="8471226" y="232261"/>
            <a:ext cx="3271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How do they work?</a:t>
            </a:r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46D403FF-39C4-4E15-87EC-291028704778}"/>
              </a:ext>
            </a:extLst>
          </p:cNvPr>
          <p:cNvSpPr/>
          <p:nvPr/>
        </p:nvSpPr>
        <p:spPr>
          <a:xfrm>
            <a:off x="756519" y="3966323"/>
            <a:ext cx="3017520" cy="147246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E52F630-1667-4150-8B8E-26B138C6005A}"/>
              </a:ext>
            </a:extLst>
          </p:cNvPr>
          <p:cNvSpPr txBox="1"/>
          <p:nvPr/>
        </p:nvSpPr>
        <p:spPr>
          <a:xfrm>
            <a:off x="8989376" y="2923876"/>
            <a:ext cx="2235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Jet or Ejector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0D8C7964-5D72-4C44-9AEA-E3832AC6FDC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1320" y="3714682"/>
            <a:ext cx="1230822" cy="195085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FC8B394-2794-41CC-9D60-B2ADDFDE915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37986" y="1323294"/>
            <a:ext cx="1963162" cy="132313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0D4ED47E-FD56-45E1-98C3-3D0A2003D667}"/>
              </a:ext>
            </a:extLst>
          </p:cNvPr>
          <p:cNvSpPr txBox="1"/>
          <p:nvPr/>
        </p:nvSpPr>
        <p:spPr>
          <a:xfrm>
            <a:off x="9252142" y="2116123"/>
            <a:ext cx="2776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Shallow Well </a:t>
            </a:r>
            <a:r>
              <a:rPr lang="en-US" sz="2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Jet or Ejector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5A72A7-F355-4649-A7D8-F6726DF6A088}"/>
              </a:ext>
            </a:extLst>
          </p:cNvPr>
          <p:cNvSpPr txBox="1"/>
          <p:nvPr/>
        </p:nvSpPr>
        <p:spPr>
          <a:xfrm>
            <a:off x="9067244" y="4644748"/>
            <a:ext cx="2776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C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Deep Well </a:t>
            </a:r>
            <a:r>
              <a:rPr lang="en-US" sz="2000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Jet or Ejector </a:t>
            </a:r>
          </a:p>
        </p:txBody>
      </p:sp>
      <p:pic>
        <p:nvPicPr>
          <p:cNvPr id="1026" name="Picture 2" descr="Copper Pipe Images, Stock Photos &amp; Vectors | Shutterstock">
            <a:extLst>
              <a:ext uri="{FF2B5EF4-FFF2-40B4-BE49-F238E27FC236}">
                <a16:creationId xmlns:a16="http://schemas.microsoft.com/office/drawing/2014/main" id="{93196921-D4E6-488C-806C-ED4539BFF0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EECFCC"/>
              </a:clrFrom>
              <a:clrTo>
                <a:srgbClr val="EECFC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5" t="58000" b="28891"/>
          <a:stretch/>
        </p:blipFill>
        <p:spPr bwMode="auto">
          <a:xfrm>
            <a:off x="1899351" y="3322660"/>
            <a:ext cx="5234940" cy="56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AA5271-D510-4847-8EC6-1886E7FFA6D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94714" y="3331818"/>
            <a:ext cx="961582" cy="52819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EA4F14E-EBC5-4CC4-8FBF-D57152AD85CC}"/>
              </a:ext>
            </a:extLst>
          </p:cNvPr>
          <p:cNvSpPr/>
          <p:nvPr/>
        </p:nvSpPr>
        <p:spPr>
          <a:xfrm>
            <a:off x="3774039" y="3347058"/>
            <a:ext cx="367194" cy="91364"/>
          </a:xfrm>
          <a:prstGeom prst="ellipse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BDE17D2F-33F2-4A9E-9EE8-5E55B52D1A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118" t="23754" r="2924" b="7579"/>
          <a:stretch/>
        </p:blipFill>
        <p:spPr>
          <a:xfrm>
            <a:off x="3719337" y="1651825"/>
            <a:ext cx="2661921" cy="178659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A4A71EB-9544-4A09-8307-8C097453298E}"/>
              </a:ext>
            </a:extLst>
          </p:cNvPr>
          <p:cNvSpPr/>
          <p:nvPr/>
        </p:nvSpPr>
        <p:spPr>
          <a:xfrm>
            <a:off x="6349658" y="3382361"/>
            <a:ext cx="773529" cy="4377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D20A2E98-B45B-4512-AE7D-8A3E39227FC4}"/>
              </a:ext>
            </a:extLst>
          </p:cNvPr>
          <p:cNvSpPr/>
          <p:nvPr/>
        </p:nvSpPr>
        <p:spPr>
          <a:xfrm>
            <a:off x="6641576" y="3543039"/>
            <a:ext cx="236220" cy="119265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1D9B50D-3F6D-4567-8012-7B28F3D291C1}"/>
              </a:ext>
            </a:extLst>
          </p:cNvPr>
          <p:cNvSpPr/>
          <p:nvPr/>
        </p:nvSpPr>
        <p:spPr>
          <a:xfrm>
            <a:off x="5579391" y="3381819"/>
            <a:ext cx="773529" cy="43834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FDAABE95-39BF-49D5-B45E-AB7883E6B132}"/>
              </a:ext>
            </a:extLst>
          </p:cNvPr>
          <p:cNvSpPr/>
          <p:nvPr/>
        </p:nvSpPr>
        <p:spPr>
          <a:xfrm>
            <a:off x="5930015" y="3522294"/>
            <a:ext cx="236220" cy="147246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23E2C6-D9FC-4936-9B96-1F4DCE226A8A}"/>
              </a:ext>
            </a:extLst>
          </p:cNvPr>
          <p:cNvSpPr/>
          <p:nvPr/>
        </p:nvSpPr>
        <p:spPr>
          <a:xfrm>
            <a:off x="4804949" y="3388019"/>
            <a:ext cx="773529" cy="43779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FA7175A1-8230-4FED-A260-2AD78D488B6B}"/>
              </a:ext>
            </a:extLst>
          </p:cNvPr>
          <p:cNvSpPr/>
          <p:nvPr/>
        </p:nvSpPr>
        <p:spPr>
          <a:xfrm>
            <a:off x="5270954" y="3529048"/>
            <a:ext cx="236220" cy="147246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7C7C955-3B5F-4B6B-913F-05ED030CC868}"/>
              </a:ext>
            </a:extLst>
          </p:cNvPr>
          <p:cNvSpPr/>
          <p:nvPr/>
        </p:nvSpPr>
        <p:spPr>
          <a:xfrm>
            <a:off x="4517001" y="3388019"/>
            <a:ext cx="653854" cy="432141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290CEC2A-F5F2-48E9-A3B3-43EBD89E0705}"/>
              </a:ext>
            </a:extLst>
          </p:cNvPr>
          <p:cNvSpPr/>
          <p:nvPr/>
        </p:nvSpPr>
        <p:spPr>
          <a:xfrm>
            <a:off x="4658501" y="3517184"/>
            <a:ext cx="236220" cy="147246"/>
          </a:xfrm>
          <a:prstGeom prst="leftArrow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rapezoid 18">
            <a:extLst>
              <a:ext uri="{FF2B5EF4-FFF2-40B4-BE49-F238E27FC236}">
                <a16:creationId xmlns:a16="http://schemas.microsoft.com/office/drawing/2014/main" id="{46FBC152-6510-4BC2-AA62-5B806FFEDC09}"/>
              </a:ext>
            </a:extLst>
          </p:cNvPr>
          <p:cNvSpPr/>
          <p:nvPr/>
        </p:nvSpPr>
        <p:spPr>
          <a:xfrm rot="5400000">
            <a:off x="1660232" y="2400411"/>
            <a:ext cx="536268" cy="2382944"/>
          </a:xfrm>
          <a:prstGeom prst="trapezoid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apezoid 16">
            <a:extLst>
              <a:ext uri="{FF2B5EF4-FFF2-40B4-BE49-F238E27FC236}">
                <a16:creationId xmlns:a16="http://schemas.microsoft.com/office/drawing/2014/main" id="{55138BC1-7FB4-41EF-B94F-7F8DAB51EE38}"/>
              </a:ext>
            </a:extLst>
          </p:cNvPr>
          <p:cNvSpPr/>
          <p:nvPr/>
        </p:nvSpPr>
        <p:spPr>
          <a:xfrm rot="5400000">
            <a:off x="3106311" y="3025651"/>
            <a:ext cx="359577" cy="1139190"/>
          </a:xfrm>
          <a:prstGeom prst="trapezoid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9043760-C29D-4907-B51A-97B1C13D5C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55578" y="1534733"/>
            <a:ext cx="2208089" cy="258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0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3" grpId="0"/>
      <p:bldP spid="21" grpId="0" animBg="1"/>
      <p:bldP spid="2" grpId="0" animBg="1"/>
      <p:bldP spid="9" grpId="0" animBg="1"/>
      <p:bldP spid="13" grpId="0" animBg="1"/>
      <p:bldP spid="10" grpId="0" animBg="1"/>
      <p:bldP spid="14" grpId="0" animBg="1"/>
      <p:bldP spid="11" grpId="0" animBg="1"/>
      <p:bldP spid="15" grpId="0" animBg="1"/>
      <p:bldP spid="12" grpId="0" animBg="1"/>
      <p:bldP spid="16" grpId="0" animBg="1"/>
      <p:bldP spid="19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26EEF6-31E4-467D-AE17-0AD3521991C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5822" y="1404629"/>
            <a:ext cx="4348416" cy="2930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6FE2DC-E63C-4028-9E01-E7BD3DBC1E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911" t="6309" r="18299" b="5181"/>
          <a:stretch/>
        </p:blipFill>
        <p:spPr>
          <a:xfrm>
            <a:off x="8561892" y="1553882"/>
            <a:ext cx="1882588" cy="42062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227140-3D5B-45E8-A735-64E0BB675D75}"/>
              </a:ext>
            </a:extLst>
          </p:cNvPr>
          <p:cNvSpPr txBox="1"/>
          <p:nvPr/>
        </p:nvSpPr>
        <p:spPr>
          <a:xfrm>
            <a:off x="822660" y="1143019"/>
            <a:ext cx="391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SHALLOW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WELL JET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4D5F81-5C99-415C-AAAE-732B52090033}"/>
              </a:ext>
            </a:extLst>
          </p:cNvPr>
          <p:cNvSpPr txBox="1"/>
          <p:nvPr/>
        </p:nvSpPr>
        <p:spPr>
          <a:xfrm>
            <a:off x="6466840" y="1786775"/>
            <a:ext cx="3116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WELL JET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DE6C1-E63E-4A72-86C2-C7B654240757}"/>
              </a:ext>
            </a:extLst>
          </p:cNvPr>
          <p:cNvSpPr txBox="1"/>
          <p:nvPr/>
        </p:nvSpPr>
        <p:spPr>
          <a:xfrm>
            <a:off x="8471226" y="232261"/>
            <a:ext cx="3271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How do they work?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3F9123-6F3E-4BE1-BB0A-D308A67ACB7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8096" y="2547600"/>
            <a:ext cx="961582" cy="522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1B5CA8-74BD-4E52-888D-FF405370A15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9364485" y="4073882"/>
            <a:ext cx="961582" cy="5229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2871BE-6EBE-4DF6-8824-EC18382D31D9}"/>
              </a:ext>
            </a:extLst>
          </p:cNvPr>
          <p:cNvSpPr txBox="1"/>
          <p:nvPr/>
        </p:nvSpPr>
        <p:spPr>
          <a:xfrm>
            <a:off x="5580380" y="3592978"/>
            <a:ext cx="1772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NOZZLE </a:t>
            </a:r>
          </a:p>
        </p:txBody>
      </p:sp>
    </p:spTree>
    <p:extLst>
      <p:ext uri="{BB962C8B-B14F-4D97-AF65-F5344CB8AC3E}">
        <p14:creationId xmlns:p14="http://schemas.microsoft.com/office/powerpoint/2010/main" val="427884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A4F4E4A-1861-4A75-BFEB-7E5DC2A0BA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40" t="10597" r="-27551" b="-3272"/>
          <a:stretch/>
        </p:blipFill>
        <p:spPr>
          <a:xfrm>
            <a:off x="0" y="0"/>
            <a:ext cx="5570554" cy="5932712"/>
          </a:xfrm>
          <a:prstGeom prst="rect">
            <a:avLst/>
          </a:prstGeom>
        </p:spPr>
      </p:pic>
      <p:sp>
        <p:nvSpPr>
          <p:cNvPr id="7" name="Striped Right Arrow 13">
            <a:extLst>
              <a:ext uri="{FF2B5EF4-FFF2-40B4-BE49-F238E27FC236}">
                <a16:creationId xmlns:a16="http://schemas.microsoft.com/office/drawing/2014/main" id="{917C27A4-3F5A-4D5E-BBF6-22EFE5602A55}"/>
              </a:ext>
            </a:extLst>
          </p:cNvPr>
          <p:cNvSpPr/>
          <p:nvPr/>
        </p:nvSpPr>
        <p:spPr>
          <a:xfrm>
            <a:off x="3082805" y="792463"/>
            <a:ext cx="2179675" cy="393405"/>
          </a:xfrm>
          <a:prstGeom prst="stripedRightArrow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61083A-75AE-4E71-90EC-02F5EEAAB5B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47239" y="2039113"/>
            <a:ext cx="4583133" cy="3088945"/>
          </a:xfrm>
          <a:prstGeom prst="rect">
            <a:avLst/>
          </a:prstGeom>
        </p:spPr>
      </p:pic>
      <p:sp>
        <p:nvSpPr>
          <p:cNvPr id="5" name="Striped Right Arrow 1">
            <a:extLst>
              <a:ext uri="{FF2B5EF4-FFF2-40B4-BE49-F238E27FC236}">
                <a16:creationId xmlns:a16="http://schemas.microsoft.com/office/drawing/2014/main" id="{1FBF878B-C95C-4665-9AE7-753839F98E08}"/>
              </a:ext>
            </a:extLst>
          </p:cNvPr>
          <p:cNvSpPr/>
          <p:nvPr/>
        </p:nvSpPr>
        <p:spPr>
          <a:xfrm>
            <a:off x="3210875" y="4142168"/>
            <a:ext cx="2179675" cy="393405"/>
          </a:xfrm>
          <a:prstGeom prst="stripedRightArrow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-Turn Arrow 3">
            <a:extLst>
              <a:ext uri="{FF2B5EF4-FFF2-40B4-BE49-F238E27FC236}">
                <a16:creationId xmlns:a16="http://schemas.microsoft.com/office/drawing/2014/main" id="{06FAF1A2-506A-4233-A67D-A497A4E4ED43}"/>
              </a:ext>
            </a:extLst>
          </p:cNvPr>
          <p:cNvSpPr/>
          <p:nvPr/>
        </p:nvSpPr>
        <p:spPr>
          <a:xfrm rot="5400000" flipH="1">
            <a:off x="6893579" y="3372052"/>
            <a:ext cx="1079700" cy="848534"/>
          </a:xfrm>
          <a:prstGeom prst="uturnArrow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triped Right Arrow 14">
            <a:extLst>
              <a:ext uri="{FF2B5EF4-FFF2-40B4-BE49-F238E27FC236}">
                <a16:creationId xmlns:a16="http://schemas.microsoft.com/office/drawing/2014/main" id="{2416E8F1-04CE-4448-98A5-D60A97E1C143}"/>
              </a:ext>
            </a:extLst>
          </p:cNvPr>
          <p:cNvSpPr/>
          <p:nvPr/>
        </p:nvSpPr>
        <p:spPr>
          <a:xfrm flipH="1">
            <a:off x="3090227" y="3190180"/>
            <a:ext cx="2538412" cy="393405"/>
          </a:xfrm>
          <a:prstGeom prst="stripedRightArrow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A010CE-B53F-4376-9608-FFE274DA948F}"/>
              </a:ext>
            </a:extLst>
          </p:cNvPr>
          <p:cNvSpPr txBox="1"/>
          <p:nvPr/>
        </p:nvSpPr>
        <p:spPr>
          <a:xfrm>
            <a:off x="10053501" y="3737295"/>
            <a:ext cx="17793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water source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CC1709-65CE-4A73-B099-BC6F2383334A}"/>
              </a:ext>
            </a:extLst>
          </p:cNvPr>
          <p:cNvSpPr txBox="1"/>
          <p:nvPr/>
        </p:nvSpPr>
        <p:spPr>
          <a:xfrm>
            <a:off x="3148396" y="4604839"/>
            <a:ext cx="2261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pump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6AE364-2EF1-4877-8C7F-15AD2C10FCCC}"/>
              </a:ext>
            </a:extLst>
          </p:cNvPr>
          <p:cNvSpPr txBox="1"/>
          <p:nvPr/>
        </p:nvSpPr>
        <p:spPr>
          <a:xfrm>
            <a:off x="5056759" y="704836"/>
            <a:ext cx="22617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service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443B92-B29A-4455-B3B7-3B341EC2C804}"/>
              </a:ext>
            </a:extLst>
          </p:cNvPr>
          <p:cNvSpPr txBox="1"/>
          <p:nvPr/>
        </p:nvSpPr>
        <p:spPr>
          <a:xfrm>
            <a:off x="8302432" y="786259"/>
            <a:ext cx="3313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SHALLOW WELL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47069E-A6EA-4A74-AD93-A13B8BBA4122}"/>
              </a:ext>
            </a:extLst>
          </p:cNvPr>
          <p:cNvSpPr txBox="1"/>
          <p:nvPr/>
        </p:nvSpPr>
        <p:spPr>
          <a:xfrm>
            <a:off x="8471226" y="232261"/>
            <a:ext cx="3271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How do they work?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D6E51D-A405-426B-BAFE-273AF3CFA269}"/>
              </a:ext>
            </a:extLst>
          </p:cNvPr>
          <p:cNvSpPr txBox="1"/>
          <p:nvPr/>
        </p:nvSpPr>
        <p:spPr>
          <a:xfrm>
            <a:off x="8718866" y="3105834"/>
            <a:ext cx="3361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Suction or Vacuum</a:t>
            </a:r>
          </a:p>
        </p:txBody>
      </p:sp>
      <p:sp>
        <p:nvSpPr>
          <p:cNvPr id="18" name="Striped Right Arrow 13">
            <a:extLst>
              <a:ext uri="{FF2B5EF4-FFF2-40B4-BE49-F238E27FC236}">
                <a16:creationId xmlns:a16="http://schemas.microsoft.com/office/drawing/2014/main" id="{5B5D7123-EDC9-4724-BA10-FC01D7F659D7}"/>
              </a:ext>
            </a:extLst>
          </p:cNvPr>
          <p:cNvSpPr/>
          <p:nvPr/>
        </p:nvSpPr>
        <p:spPr>
          <a:xfrm flipH="1">
            <a:off x="8660781" y="2877572"/>
            <a:ext cx="2179675" cy="393405"/>
          </a:xfrm>
          <a:prstGeom prst="stripedRightArrow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riped Right Arrow 13">
            <a:extLst>
              <a:ext uri="{FF2B5EF4-FFF2-40B4-BE49-F238E27FC236}">
                <a16:creationId xmlns:a16="http://schemas.microsoft.com/office/drawing/2014/main" id="{AAA712E0-F48E-44AD-8FF7-522E073D3456}"/>
              </a:ext>
            </a:extLst>
          </p:cNvPr>
          <p:cNvSpPr/>
          <p:nvPr/>
        </p:nvSpPr>
        <p:spPr>
          <a:xfrm flipH="1">
            <a:off x="7134080" y="2862726"/>
            <a:ext cx="1400143" cy="400776"/>
          </a:xfrm>
          <a:prstGeom prst="stripedRightArrow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C8611F-DC48-449C-9A26-0204CBE50A2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74966" y="3203063"/>
            <a:ext cx="961582" cy="52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09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  <p:bldP spid="9" grpId="0"/>
      <p:bldP spid="10" grpId="0"/>
      <p:bldP spid="11" grpId="0"/>
      <p:bldP spid="16" grpId="0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A4F4E4A-1861-4A75-BFEB-7E5DC2A0BA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40" t="39879" r="-27551" b="-3272"/>
          <a:stretch/>
        </p:blipFill>
        <p:spPr>
          <a:xfrm>
            <a:off x="-8023" y="0"/>
            <a:ext cx="5570554" cy="40581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A010CE-B53F-4376-9608-FFE274DA948F}"/>
              </a:ext>
            </a:extLst>
          </p:cNvPr>
          <p:cNvSpPr txBox="1"/>
          <p:nvPr/>
        </p:nvSpPr>
        <p:spPr>
          <a:xfrm>
            <a:off x="6422846" y="5387723"/>
            <a:ext cx="17793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source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443B92-B29A-4455-B3B7-3B341EC2C804}"/>
              </a:ext>
            </a:extLst>
          </p:cNvPr>
          <p:cNvSpPr txBox="1"/>
          <p:nvPr/>
        </p:nvSpPr>
        <p:spPr>
          <a:xfrm>
            <a:off x="8302432" y="786259"/>
            <a:ext cx="3313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 WELL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47069E-A6EA-4A74-AD93-A13B8BBA4122}"/>
              </a:ext>
            </a:extLst>
          </p:cNvPr>
          <p:cNvSpPr txBox="1"/>
          <p:nvPr/>
        </p:nvSpPr>
        <p:spPr>
          <a:xfrm>
            <a:off x="8471226" y="232261"/>
            <a:ext cx="3271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Arial" panose="020B0604020202020204" pitchFamily="34" charset="0"/>
              </a:rPr>
              <a:t>How do they work?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D6E51D-A405-426B-BAFE-273AF3CFA269}"/>
              </a:ext>
            </a:extLst>
          </p:cNvPr>
          <p:cNvSpPr txBox="1"/>
          <p:nvPr/>
        </p:nvSpPr>
        <p:spPr>
          <a:xfrm>
            <a:off x="2734589" y="5340185"/>
            <a:ext cx="3361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 Narrow" panose="020B0606020202030204" pitchFamily="34" charset="0"/>
              </a:rPr>
              <a:t>Suction or Vacuum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44B0088-22BE-4F00-8E8D-A54A107BD59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53882" y="2531264"/>
            <a:ext cx="2115406" cy="33529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C6B6E8-108A-4A83-BC78-6C1B25950C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989" r="41813" b="8697"/>
          <a:stretch/>
        </p:blipFill>
        <p:spPr>
          <a:xfrm>
            <a:off x="3012745" y="951189"/>
            <a:ext cx="3152557" cy="99485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237B9A-B0DD-4F47-AD45-C27BF7090A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321" r="48274" b="13121"/>
          <a:stretch/>
        </p:blipFill>
        <p:spPr>
          <a:xfrm>
            <a:off x="3063546" y="2095578"/>
            <a:ext cx="2321254" cy="68989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1" name="Arrow: Bent-Up 20">
            <a:extLst>
              <a:ext uri="{FF2B5EF4-FFF2-40B4-BE49-F238E27FC236}">
                <a16:creationId xmlns:a16="http://schemas.microsoft.com/office/drawing/2014/main" id="{43934086-1A9B-42DA-A596-482A7A1FB73F}"/>
              </a:ext>
            </a:extLst>
          </p:cNvPr>
          <p:cNvSpPr/>
          <p:nvPr/>
        </p:nvSpPr>
        <p:spPr>
          <a:xfrm flipV="1">
            <a:off x="4910641" y="2335226"/>
            <a:ext cx="1032959" cy="878840"/>
          </a:xfrm>
          <a:prstGeom prst="bentUpArrow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-Turn Arrow 3">
            <a:extLst>
              <a:ext uri="{FF2B5EF4-FFF2-40B4-BE49-F238E27FC236}">
                <a16:creationId xmlns:a16="http://schemas.microsoft.com/office/drawing/2014/main" id="{06FAF1A2-506A-4233-A67D-A497A4E4ED43}"/>
              </a:ext>
            </a:extLst>
          </p:cNvPr>
          <p:cNvSpPr/>
          <p:nvPr/>
        </p:nvSpPr>
        <p:spPr>
          <a:xfrm rot="10800000" flipH="1">
            <a:off x="5692068" y="4160016"/>
            <a:ext cx="807864" cy="848534"/>
          </a:xfrm>
          <a:prstGeom prst="uturnArrow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95B3B8B-986C-477E-89AE-04637134299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5400000">
            <a:off x="5971922" y="3893285"/>
            <a:ext cx="684000" cy="372020"/>
          </a:xfrm>
          <a:prstGeom prst="rect">
            <a:avLst/>
          </a:prstGeom>
        </p:spPr>
      </p:pic>
      <p:sp>
        <p:nvSpPr>
          <p:cNvPr id="24" name="Striped Right Arrow 13">
            <a:extLst>
              <a:ext uri="{FF2B5EF4-FFF2-40B4-BE49-F238E27FC236}">
                <a16:creationId xmlns:a16="http://schemas.microsoft.com/office/drawing/2014/main" id="{A81DFC54-6F9F-4707-9061-C3BB804D6F58}"/>
              </a:ext>
            </a:extLst>
          </p:cNvPr>
          <p:cNvSpPr/>
          <p:nvPr/>
        </p:nvSpPr>
        <p:spPr>
          <a:xfrm rot="5400000" flipH="1">
            <a:off x="5776634" y="5949337"/>
            <a:ext cx="1032134" cy="393405"/>
          </a:xfrm>
          <a:prstGeom prst="stripedRightArrow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Bent-Up 24">
            <a:extLst>
              <a:ext uri="{FF2B5EF4-FFF2-40B4-BE49-F238E27FC236}">
                <a16:creationId xmlns:a16="http://schemas.microsoft.com/office/drawing/2014/main" id="{24D336AB-F7FB-464C-A63A-B93BE3D16EDB}"/>
              </a:ext>
            </a:extLst>
          </p:cNvPr>
          <p:cNvSpPr/>
          <p:nvPr/>
        </p:nvSpPr>
        <p:spPr>
          <a:xfrm rot="5400000" flipH="1" flipV="1">
            <a:off x="5174512" y="1638900"/>
            <a:ext cx="1654878" cy="878840"/>
          </a:xfrm>
          <a:prstGeom prst="bentUpArrow">
            <a:avLst/>
          </a:prstGeom>
          <a:gradFill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6" grpId="0"/>
      <p:bldP spid="21" grpId="0" animBg="1"/>
      <p:bldP spid="6" grpId="0" animBg="1"/>
      <p:bldP spid="24" grpId="0" animBg="1"/>
      <p:bldP spid="2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Flint &amp; Walling">
      <a:dk1>
        <a:srgbClr val="00205B"/>
      </a:dk1>
      <a:lt1>
        <a:sysClr val="window" lastClr="FFFFFF"/>
      </a:lt1>
      <a:dk2>
        <a:srgbClr val="00205B"/>
      </a:dk2>
      <a:lt2>
        <a:srgbClr val="E7E6E6"/>
      </a:lt2>
      <a:accent1>
        <a:srgbClr val="BF0D3E"/>
      </a:accent1>
      <a:accent2>
        <a:srgbClr val="002060"/>
      </a:accent2>
      <a:accent3>
        <a:srgbClr val="A5A5A5"/>
      </a:accent3>
      <a:accent4>
        <a:srgbClr val="BD162C"/>
      </a:accent4>
      <a:accent5>
        <a:srgbClr val="5B9BD5"/>
      </a:accent5>
      <a:accent6>
        <a:srgbClr val="034A90"/>
      </a:accent6>
      <a:hlink>
        <a:srgbClr val="0563C1"/>
      </a:hlink>
      <a:folHlink>
        <a:srgbClr val="C000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</TotalTime>
  <Words>580</Words>
  <Application>Microsoft Office PowerPoint</Application>
  <PresentationFormat>Widescreen</PresentationFormat>
  <Paragraphs>165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Aptos</vt:lpstr>
      <vt:lpstr>Arial</vt:lpstr>
      <vt:lpstr>Arial Narrow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Rules &amp; Expectations</dc:title>
  <dc:creator>Kathryn Doehrmann</dc:creator>
  <cp:lastModifiedBy>Dan Painter</cp:lastModifiedBy>
  <cp:revision>84</cp:revision>
  <dcterms:created xsi:type="dcterms:W3CDTF">2019-09-13T13:28:12Z</dcterms:created>
  <dcterms:modified xsi:type="dcterms:W3CDTF">2025-06-24T13:31:19Z</dcterms:modified>
</cp:coreProperties>
</file>