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702" r:id="rId2"/>
    <p:sldId id="695" r:id="rId3"/>
    <p:sldId id="483" r:id="rId4"/>
    <p:sldId id="499" r:id="rId5"/>
    <p:sldId id="739" r:id="rId6"/>
    <p:sldId id="493" r:id="rId7"/>
    <p:sldId id="666" r:id="rId8"/>
    <p:sldId id="460" r:id="rId9"/>
    <p:sldId id="667" r:id="rId10"/>
    <p:sldId id="668" r:id="rId11"/>
    <p:sldId id="655" r:id="rId12"/>
    <p:sldId id="652" r:id="rId13"/>
    <p:sldId id="671" r:id="rId14"/>
    <p:sldId id="672" r:id="rId15"/>
    <p:sldId id="670" r:id="rId16"/>
    <p:sldId id="674" r:id="rId17"/>
    <p:sldId id="675" r:id="rId18"/>
    <p:sldId id="677" r:id="rId19"/>
    <p:sldId id="678" r:id="rId20"/>
    <p:sldId id="679" r:id="rId21"/>
    <p:sldId id="74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Painter" initials="DP" lastIdx="1" clrIdx="0">
    <p:extLst>
      <p:ext uri="{19B8F6BF-5375-455C-9EA6-DF929625EA0E}">
        <p15:presenceInfo xmlns:p15="http://schemas.microsoft.com/office/powerpoint/2012/main" userId="S-1-5-21-1218194764-1606879998-587422444-1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33FF"/>
    <a:srgbClr val="1166FF"/>
    <a:srgbClr val="111111"/>
    <a:srgbClr val="008A3E"/>
    <a:srgbClr val="996633"/>
    <a:srgbClr val="663300"/>
    <a:srgbClr val="CCCC00"/>
    <a:srgbClr val="FFFFCC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9" autoAdjust="0"/>
    <p:restoredTop sz="93023" autoAdjust="0"/>
  </p:normalViewPr>
  <p:slideViewPr>
    <p:cSldViewPr snapToGrid="0">
      <p:cViewPr varScale="1">
        <p:scale>
          <a:sx n="93" d="100"/>
          <a:sy n="93" d="100"/>
        </p:scale>
        <p:origin x="14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23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2C157-2D01-4650-B84B-A62408AF608F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3CAAC-8AFE-464B-B24D-2B3A680A2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5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4EFB4-6C4D-67DD-9315-D53C28FC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610CF-BA13-0124-A28C-805F7D6AB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4D48D-03C9-B717-9C8D-3A97461A1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4E788-6DD2-F366-7F92-74675664C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75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89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63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51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48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9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89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59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6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83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07C4D-7DEF-3A91-D0EE-EC8B5BA1F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94F1F1-3294-C4FF-65DF-DE162B3CD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82D904-E632-7A9A-8A46-2FFD60B50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3EE2F-7223-34A0-AC16-9407A3A69C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97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03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9B82-E63A-351E-0F07-3C172F11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EA286-E8E4-061D-2B4C-0E406F240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939E3-F751-21CF-D1D2-056393DE0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76F3-51C3-2F6C-02C6-0AA8B869C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4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6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56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70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34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6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5A686-54DF-43B6-B4FE-8DE86073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0" y="2692512"/>
            <a:ext cx="10394280" cy="897392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514351"/>
            <a:ext cx="2114551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770C4-117C-4073-AA84-4BDF4FDB6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7702"/>
          <a:stretch/>
        </p:blipFill>
        <p:spPr>
          <a:xfrm>
            <a:off x="0" y="-1"/>
            <a:ext cx="1225867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A5765-84C8-4714-BDD8-99927BDD6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2" y="5920085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BABC-3CDD-4EB4-A3D3-D5B67D11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7723" r="-1" b="785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2CE97-A716-40F4-885A-EB2A91994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" y="5940729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6575195"/>
            <a:ext cx="12192000" cy="282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71E08-195F-44A2-92C4-59152FA5E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2417" y="1344244"/>
            <a:ext cx="6547166" cy="4169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FB20A4-1732-4B48-86EE-CE9EFCB763A7}"/>
              </a:ext>
            </a:extLst>
          </p:cNvPr>
          <p:cNvSpPr/>
          <p:nvPr userDrawn="1"/>
        </p:nvSpPr>
        <p:spPr>
          <a:xfrm>
            <a:off x="0" y="1"/>
            <a:ext cx="12192000" cy="282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CC9F-8A4B-46B2-8EF9-C38AD277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2234A-3270-48F9-A378-9214F3A0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0A233-2B9C-42A2-9DA8-EAB5497CC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754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44" l="7852" r="93037">
                        <a14:foregroundMark x1="38593" y1="54222" x2="38593" y2="54222"/>
                        <a14:foregroundMark x1="37481" y1="58444" x2="37481" y2="58444"/>
                        <a14:foregroundMark x1="37481" y1="55333" x2="37481" y2="55333"/>
                        <a14:foregroundMark x1="30148" y1="62667" x2="30148" y2="62667"/>
                        <a14:foregroundMark x1="31926" y1="64667" x2="31926" y2="64667"/>
                        <a14:foregroundMark x1="31185" y1="68889" x2="31185" y2="68889"/>
                        <a14:foregroundMark x1="30148" y1="60444" x2="30148" y2="60444"/>
                        <a14:foregroundMark x1="30148" y1="58444" x2="30148" y2="58444"/>
                        <a14:foregroundMark x1="32963" y1="48000" x2="32963" y2="48000"/>
                        <a14:foregroundMark x1="38148" y1="44667" x2="38148" y2="44667"/>
                        <a14:foregroundMark x1="36667" y1="66889" x2="36667" y2="66889"/>
                        <a14:foregroundMark x1="22000" y1="84000" x2="22000" y2="84000"/>
                        <a14:foregroundMark x1="19259" y1="85778" x2="19259" y2="85778"/>
                        <a14:foregroundMark x1="22148" y1="89111" x2="22148" y2="89111"/>
                        <a14:foregroundMark x1="20444" y1="85333" x2="20444" y2="85333"/>
                        <a14:foregroundMark x1="25185" y1="86667" x2="25185" y2="86667"/>
                        <a14:foregroundMark x1="26519" y1="83111" x2="26519" y2="83111"/>
                        <a14:foregroundMark x1="31333" y1="83556" x2="31333" y2="83556"/>
                        <a14:foregroundMark x1="40296" y1="55111" x2="40296" y2="55111"/>
                        <a14:foregroundMark x1="36667" y1="84444" x2="36667" y2="84444"/>
                        <a14:foregroundMark x1="41481" y1="85333" x2="41481" y2="85333"/>
                        <a14:foregroundMark x1="46741" y1="88667" x2="46741" y2="88667"/>
                        <a14:foregroundMark x1="50963" y1="89111" x2="50963" y2="89111"/>
                        <a14:foregroundMark x1="53852" y1="83556" x2="53852" y2="83556"/>
                        <a14:foregroundMark x1="56741" y1="83556" x2="56741" y2="83556"/>
                        <a14:foregroundMark x1="59333" y1="83111" x2="59333" y2="83111"/>
                        <a14:foregroundMark x1="63259" y1="80444" x2="63259" y2="80444"/>
                        <a14:foregroundMark x1="67926" y1="67333" x2="67926" y2="67333"/>
                        <a14:foregroundMark x1="93185" y1="41333" x2="93185" y2="41333"/>
                        <a14:foregroundMark x1="87407" y1="30444" x2="87407" y2="30444"/>
                        <a14:foregroundMark x1="92074" y1="21556" x2="92074" y2="21556"/>
                        <a14:foregroundMark x1="36815" y1="79556" x2="36815" y2="79556"/>
                        <a14:foregroundMark x1="7852" y1="68889" x2="7852" y2="68889"/>
                        <a14:foregroundMark x1="62963" y1="41111" x2="62963" y2="41111"/>
                        <a14:foregroundMark x1="43852" y1="85333" x2="43852" y2="85333"/>
                        <a14:foregroundMark x1="44667" y1="92444" x2="44667" y2="92444"/>
                        <a14:foregroundMark x1="30222" y1="62000" x2="30222" y2="62000"/>
                        <a14:foregroundMark x1="40370" y1="56667" x2="40370" y2="56667"/>
                        <a14:foregroundMark x1="80593" y1="31556" x2="80593" y2="31556"/>
                        <a14:foregroundMark x1="67556" y1="67111" x2="67556" y2="67111"/>
                        <a14:backgroundMark x1="36667" y1="87556" x2="36667" y2="87556"/>
                        <a14:backgroundMark x1="36815" y1="81333" x2="36815" y2="81333"/>
                        <a14:backgroundMark x1="48148" y1="85333" x2="48148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4" y="4161657"/>
            <a:ext cx="2867892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5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527"/>
            <a:ext cx="10515600" cy="4128878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8001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573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1145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971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106"/>
            <a:ext cx="10515600" cy="12239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177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1C0E5F-D115-42EE-98FC-F4C7F38B389B}"/>
              </a:ext>
            </a:extLst>
          </p:cNvPr>
          <p:cNvGrpSpPr/>
          <p:nvPr userDrawn="1"/>
        </p:nvGrpSpPr>
        <p:grpSpPr>
          <a:xfrm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645CA4-C89A-44AA-98A6-85ECC9532FF9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C2BAD5-C3AD-4E6B-81BC-5B5E1D6E044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77A76C-F5DA-463A-8CDE-5F635BF4A57A}"/>
              </a:ext>
            </a:extLst>
          </p:cNvPr>
          <p:cNvGrpSpPr/>
          <p:nvPr userDrawn="1"/>
        </p:nvGrpSpPr>
        <p:grpSpPr>
          <a:xfrm flipV="1">
            <a:off x="0" y="0"/>
            <a:ext cx="12192000" cy="371874"/>
            <a:chOff x="0" y="6486126"/>
            <a:chExt cx="12192000" cy="3718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68E645-4B49-45BC-AA6B-FD918038B2A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E7E1B-144F-439C-B763-DE5E7802165F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4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18EE-F92D-4EEC-BC7B-564BB349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464"/>
            <a:ext cx="10515600" cy="10382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C490CF-23CF-42D7-A78E-DAAA15BE9046}"/>
              </a:ext>
            </a:extLst>
          </p:cNvPr>
          <p:cNvCxnSpPr>
            <a:cxnSpLocks/>
          </p:cNvCxnSpPr>
          <p:nvPr userDrawn="1"/>
        </p:nvCxnSpPr>
        <p:spPr>
          <a:xfrm>
            <a:off x="5953125" y="1838324"/>
            <a:ext cx="0" cy="440055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6426904-15FA-4799-81BE-D9BB0EC20B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9351" y="1804985"/>
            <a:ext cx="5124449" cy="440055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DD53A0-FE16-4260-B816-81449D767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975" y="1804986"/>
            <a:ext cx="4800600" cy="443389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B20CF-42F3-4828-ACD5-B5A937A47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5614788"/>
            <a:ext cx="2114551" cy="7048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9C3929-D700-42FB-A7E7-6A257F9889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0607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2BC1CE-A8B0-488A-AFFF-21571EEAC57F}"/>
              </a:ext>
            </a:extLst>
          </p:cNvPr>
          <p:cNvGrpSpPr/>
          <p:nvPr userDrawn="1"/>
        </p:nvGrpSpPr>
        <p:grpSpPr>
          <a:xfrm>
            <a:off x="0" y="-38495"/>
            <a:ext cx="12192000" cy="371874"/>
            <a:chOff x="0" y="6486126"/>
            <a:chExt cx="12192000" cy="3718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4BB42-E14A-429C-A598-8C2CC8E5EF25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747A85-01EF-47F0-943C-BB09D85E1C2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8BF90-3D1A-4FD8-8788-E15D3732595E}"/>
              </a:ext>
            </a:extLst>
          </p:cNvPr>
          <p:cNvGrpSpPr/>
          <p:nvPr userDrawn="1"/>
        </p:nvGrpSpPr>
        <p:grpSpPr>
          <a:xfrm flipV="1"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60A672-095F-4B36-A67A-AFDD5C449643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EAEC98-8A43-480E-9A2F-F1014983C1D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242CC-24B6-463A-95BF-4594167B784D}"/>
              </a:ext>
            </a:extLst>
          </p:cNvPr>
          <p:cNvGrpSpPr/>
          <p:nvPr userDrawn="1"/>
        </p:nvGrpSpPr>
        <p:grpSpPr>
          <a:xfrm rot="5400000" flipV="1">
            <a:off x="-2890838" y="3223817"/>
            <a:ext cx="6152749" cy="371874"/>
            <a:chOff x="0" y="6486126"/>
            <a:chExt cx="12192000" cy="3718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6AE894-E862-4363-AB93-38E1A2094797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4A5603-8579-4C37-97CD-C1FC1BEE9170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941EA5-3AD7-4653-87D7-0FD5650F82BA}"/>
              </a:ext>
            </a:extLst>
          </p:cNvPr>
          <p:cNvGrpSpPr/>
          <p:nvPr userDrawn="1"/>
        </p:nvGrpSpPr>
        <p:grpSpPr>
          <a:xfrm rot="16200000" flipH="1" flipV="1">
            <a:off x="8930089" y="3213747"/>
            <a:ext cx="6152749" cy="371874"/>
            <a:chOff x="0" y="6486126"/>
            <a:chExt cx="12192000" cy="3718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647089-EFEB-4E60-951B-8B45C6AD801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97CA71-B30B-410F-A208-70CF4CB6F00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E70E0D-D428-4DB6-B89A-99C0BFFFEB3D}"/>
              </a:ext>
            </a:extLst>
          </p:cNvPr>
          <p:cNvSpPr/>
          <p:nvPr userDrawn="1"/>
        </p:nvSpPr>
        <p:spPr>
          <a:xfrm>
            <a:off x="-83976" y="0"/>
            <a:ext cx="1227597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F7D7C9-8E5E-454C-8EBC-0BA6A439D9FE}"/>
              </a:ext>
            </a:extLst>
          </p:cNvPr>
          <p:cNvSpPr/>
          <p:nvPr userDrawn="1"/>
        </p:nvSpPr>
        <p:spPr>
          <a:xfrm>
            <a:off x="-2881602" y="-373224"/>
            <a:ext cx="7501812" cy="7231224"/>
          </a:xfrm>
          <a:prstGeom prst="ellipse">
            <a:avLst/>
          </a:prstGeom>
          <a:solidFill>
            <a:schemeClr val="accent6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BDEE-AE31-40F3-924A-46BB9BD6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421108"/>
            <a:ext cx="3192624" cy="52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C9B62-9098-444A-8946-3B86531EA342}"/>
              </a:ext>
            </a:extLst>
          </p:cNvPr>
          <p:cNvSpPr/>
          <p:nvPr userDrawn="1"/>
        </p:nvSpPr>
        <p:spPr>
          <a:xfrm>
            <a:off x="3916544" y="1142934"/>
            <a:ext cx="2198118" cy="39702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3A23F2-6972-4218-91A6-4C88637728D8}"/>
              </a:ext>
            </a:extLst>
          </p:cNvPr>
          <p:cNvSpPr/>
          <p:nvPr userDrawn="1"/>
        </p:nvSpPr>
        <p:spPr>
          <a:xfrm>
            <a:off x="6760849" y="1142934"/>
            <a:ext cx="2198118" cy="397024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A257F-87D6-44C9-A57C-BC66C724997F}"/>
              </a:ext>
            </a:extLst>
          </p:cNvPr>
          <p:cNvSpPr/>
          <p:nvPr userDrawn="1"/>
        </p:nvSpPr>
        <p:spPr>
          <a:xfrm>
            <a:off x="9509450" y="1142934"/>
            <a:ext cx="2189582" cy="3970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7788D24-7C17-4529-AB76-C95C14A8C0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9597" y="1194319"/>
            <a:ext cx="2132012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B4A7B19-6981-4805-89AF-355D5B5115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67107" y="1194318"/>
            <a:ext cx="2191859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E7C55ECB-0F45-493E-873A-19776981C0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38235" y="1194319"/>
            <a:ext cx="2132012" cy="391885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B28161-D15F-4037-BF03-5EAF9E7C1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55" y="5762968"/>
            <a:ext cx="1969477" cy="65649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6FA0AA8-3948-4CF0-A458-7F138942C7EF}"/>
              </a:ext>
            </a:extLst>
          </p:cNvPr>
          <p:cNvSpPr/>
          <p:nvPr userDrawn="1"/>
        </p:nvSpPr>
        <p:spPr>
          <a:xfrm>
            <a:off x="6196304" y="2979754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4B18CF5-2C7D-43D6-AA58-6B3BDD8F0B36}"/>
              </a:ext>
            </a:extLst>
          </p:cNvPr>
          <p:cNvSpPr/>
          <p:nvPr userDrawn="1"/>
        </p:nvSpPr>
        <p:spPr>
          <a:xfrm>
            <a:off x="9028942" y="2986282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2FB9A-5B2B-4504-B8C3-C724359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3F90-5832-4AD4-9F8E-C87EEF38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7C6BE-840C-4F57-81B9-40A77D0B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952D-B046-407F-8784-415CFF0A7002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BEDB-A147-424E-8729-F3CB0914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3A42-C9D7-49EB-B9D5-9E5C2236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6A0F-D856-4859-A8F4-5B7202E89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68" r:id="rId3"/>
    <p:sldLayoutId id="2147483649" r:id="rId4"/>
    <p:sldLayoutId id="2147483650" r:id="rId5"/>
    <p:sldLayoutId id="2147483662" r:id="rId6"/>
    <p:sldLayoutId id="2147483664" r:id="rId7"/>
    <p:sldLayoutId id="2147483663" r:id="rId8"/>
    <p:sldLayoutId id="2147483667" r:id="rId9"/>
    <p:sldLayoutId id="2147483665" r:id="rId10"/>
    <p:sldLayoutId id="214748366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microsoft.com/office/2007/relationships/hdphoto" Target="../media/hdphoto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59A14-45D5-62C0-D0C6-A40895EE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281BA-A041-6952-7855-1026FA83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0A88A-EA81-88E1-C992-24DC72BFAC1D}"/>
              </a:ext>
            </a:extLst>
          </p:cNvPr>
          <p:cNvSpPr txBox="1"/>
          <p:nvPr/>
        </p:nvSpPr>
        <p:spPr>
          <a:xfrm>
            <a:off x="11843" y="2955544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 of Resistance - Centrifugals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8EE32-A693-7DE6-3A22-9DFDECE2A05F}"/>
              </a:ext>
            </a:extLst>
          </p:cNvPr>
          <p:cNvSpPr txBox="1"/>
          <p:nvPr/>
        </p:nvSpPr>
        <p:spPr>
          <a:xfrm>
            <a:off x="10505423" y="5415684"/>
            <a:ext cx="153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track 2C</a:t>
            </a:r>
          </a:p>
        </p:txBody>
      </p:sp>
    </p:spTree>
    <p:extLst>
      <p:ext uri="{BB962C8B-B14F-4D97-AF65-F5344CB8AC3E}">
        <p14:creationId xmlns:p14="http://schemas.microsoft.com/office/powerpoint/2010/main" val="284748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CCA5FD7-A17B-2C5A-C055-9944446C3E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00" y="226676"/>
            <a:ext cx="12192000" cy="658416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D4E7DF1-CF0A-3AEB-F5F9-34BC319A2E9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7C06E1-26C8-EA8A-990C-B4687B52AC86}"/>
              </a:ext>
            </a:extLst>
          </p:cNvPr>
          <p:cNvSpPr txBox="1"/>
          <p:nvPr/>
        </p:nvSpPr>
        <p:spPr>
          <a:xfrm>
            <a:off x="2730642" y="324622"/>
            <a:ext cx="7182153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read a Friction Loss chart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7659430-865D-DD9B-21DD-C14954031F40}"/>
              </a:ext>
            </a:extLst>
          </p:cNvPr>
          <p:cNvCxnSpPr>
            <a:cxnSpLocks/>
          </p:cNvCxnSpPr>
          <p:nvPr/>
        </p:nvCxnSpPr>
        <p:spPr>
          <a:xfrm>
            <a:off x="3592299" y="1044540"/>
            <a:ext cx="732488" cy="434041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15120F0E-6D41-15D3-36DA-AB344F4BB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299" r="2342" b="7888"/>
          <a:stretch/>
        </p:blipFill>
        <p:spPr>
          <a:xfrm>
            <a:off x="33656" y="572113"/>
            <a:ext cx="12214444" cy="535354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8AF227F-F8C6-E495-CBCD-982A532A67DC}"/>
              </a:ext>
            </a:extLst>
          </p:cNvPr>
          <p:cNvSpPr/>
          <p:nvPr/>
        </p:nvSpPr>
        <p:spPr>
          <a:xfrm>
            <a:off x="2858160" y="946940"/>
            <a:ext cx="694944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07A180F-5676-20C8-B370-81B2CB053D72}"/>
              </a:ext>
            </a:extLst>
          </p:cNvPr>
          <p:cNvSpPr/>
          <p:nvPr/>
        </p:nvSpPr>
        <p:spPr>
          <a:xfrm>
            <a:off x="268635" y="1108191"/>
            <a:ext cx="11684675" cy="48169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3EADDE-F32A-C8B4-C5F2-3EE4751EAFF3}"/>
              </a:ext>
            </a:extLst>
          </p:cNvPr>
          <p:cNvSpPr txBox="1"/>
          <p:nvPr/>
        </p:nvSpPr>
        <p:spPr>
          <a:xfrm>
            <a:off x="9281726" y="1933935"/>
            <a:ext cx="228571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Length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B92056C-E460-DA2A-8E92-C0F683816E1D}"/>
              </a:ext>
            </a:extLst>
          </p:cNvPr>
          <p:cNvSpPr txBox="1"/>
          <p:nvPr/>
        </p:nvSpPr>
        <p:spPr>
          <a:xfrm>
            <a:off x="3279090" y="1933907"/>
            <a:ext cx="2762339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AE8C70-2D5F-F644-8A13-C8C931807C45}"/>
              </a:ext>
            </a:extLst>
          </p:cNvPr>
          <p:cNvSpPr txBox="1"/>
          <p:nvPr/>
        </p:nvSpPr>
        <p:spPr>
          <a:xfrm>
            <a:off x="6332433" y="1933907"/>
            <a:ext cx="2658289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Size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426E37-118F-6062-B9FD-145C4B5911BD}"/>
              </a:ext>
            </a:extLst>
          </p:cNvPr>
          <p:cNvSpPr txBox="1"/>
          <p:nvPr/>
        </p:nvSpPr>
        <p:spPr>
          <a:xfrm>
            <a:off x="3405952" y="1140517"/>
            <a:ext cx="537808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need to know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EA54B27-816B-AA1C-A6BB-F317272E5F73}"/>
              </a:ext>
            </a:extLst>
          </p:cNvPr>
          <p:cNvCxnSpPr/>
          <p:nvPr/>
        </p:nvCxnSpPr>
        <p:spPr>
          <a:xfrm>
            <a:off x="8833190" y="1531500"/>
            <a:ext cx="228600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0EDE352-1B26-03F5-5F4F-9A2A016A88A0}"/>
              </a:ext>
            </a:extLst>
          </p:cNvPr>
          <p:cNvCxnSpPr/>
          <p:nvPr/>
        </p:nvCxnSpPr>
        <p:spPr>
          <a:xfrm>
            <a:off x="1082979" y="1534268"/>
            <a:ext cx="2286000" cy="0"/>
          </a:xfrm>
          <a:prstGeom prst="line">
            <a:avLst/>
          </a:prstGeom>
          <a:ln w="381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49046C7-907E-C22C-CC75-CE7E01A549EB}"/>
              </a:ext>
            </a:extLst>
          </p:cNvPr>
          <p:cNvSpPr txBox="1"/>
          <p:nvPr/>
        </p:nvSpPr>
        <p:spPr>
          <a:xfrm>
            <a:off x="3592299" y="2588797"/>
            <a:ext cx="2378534" cy="2677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PVC/SCH 40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PVC/SCH 80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PVC/SCH 120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SDR-21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SDR-26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 40 Steel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091DC32-C072-3313-2F7B-EA953C2B3CA3}"/>
              </a:ext>
            </a:extLst>
          </p:cNvPr>
          <p:cNvSpPr txBox="1"/>
          <p:nvPr/>
        </p:nvSpPr>
        <p:spPr>
          <a:xfrm>
            <a:off x="9912795" y="2357245"/>
            <a:ext cx="879348" cy="34163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50’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100’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150’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200’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250’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300’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350’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400’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500’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0F739C-A954-EBC5-3245-2B0BC5737465}"/>
              </a:ext>
            </a:extLst>
          </p:cNvPr>
          <p:cNvSpPr txBox="1"/>
          <p:nvPr/>
        </p:nvSpPr>
        <p:spPr>
          <a:xfrm>
            <a:off x="7018388" y="2588797"/>
            <a:ext cx="1286378" cy="304698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0.50”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0.75”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1.00”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1.25”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1.50”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2.00”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3.00”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4.00”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935EDEC-39B3-5489-FE9F-F9644DF55B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452470" y="2491726"/>
            <a:ext cx="457200" cy="4572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04CEB00-DC61-3081-7E97-68A9C37CA9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892906" y="3968649"/>
            <a:ext cx="457200" cy="4572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CB274CE-E6FD-7388-E5DE-60965A3986C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77740" y="4092266"/>
            <a:ext cx="457200" cy="4572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5422C0F-8D95-6162-85CE-0845D5E6CD5E}"/>
              </a:ext>
            </a:extLst>
          </p:cNvPr>
          <p:cNvSpPr txBox="1"/>
          <p:nvPr/>
        </p:nvSpPr>
        <p:spPr>
          <a:xfrm>
            <a:off x="248792" y="1949294"/>
            <a:ext cx="2370102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Rate 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(gpm)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B4CD71-D66E-DD89-1D39-8A5A6CCEA3A3}"/>
              </a:ext>
            </a:extLst>
          </p:cNvPr>
          <p:cNvSpPr txBox="1"/>
          <p:nvPr/>
        </p:nvSpPr>
        <p:spPr>
          <a:xfrm>
            <a:off x="790654" y="3173401"/>
            <a:ext cx="1286378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gpm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49B74CA4-8040-1D17-6331-05E91598D1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2140" y="3117393"/>
            <a:ext cx="457200" cy="4572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691321E-4158-BCAA-CF42-E13CF91627F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3341" y="1755171"/>
            <a:ext cx="6297518" cy="3389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09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46" grpId="0" animBg="1"/>
      <p:bldP spid="50" grpId="0"/>
      <p:bldP spid="51" grpId="0"/>
      <p:bldP spid="52" grpId="0"/>
      <p:bldP spid="53" grpId="0"/>
      <p:bldP spid="56" grpId="0"/>
      <p:bldP spid="57" grpId="0"/>
      <p:bldP spid="58" grpId="0"/>
      <p:bldP spid="6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95C55-7067-8DF4-4618-F3E1F9CFC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6" t="2746" r="3008" b="3763"/>
          <a:stretch/>
        </p:blipFill>
        <p:spPr>
          <a:xfrm>
            <a:off x="2396313" y="69129"/>
            <a:ext cx="7399374" cy="584216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35C5C5-1DB4-0823-A600-FC6E9B629C06}"/>
              </a:ext>
            </a:extLst>
          </p:cNvPr>
          <p:cNvSpPr txBox="1"/>
          <p:nvPr/>
        </p:nvSpPr>
        <p:spPr>
          <a:xfrm>
            <a:off x="10434020" y="186089"/>
            <a:ext cx="1129855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Type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47D49C-9AF5-E735-6C72-EC3FEEF9A58B}"/>
              </a:ext>
            </a:extLst>
          </p:cNvPr>
          <p:cNvCxnSpPr/>
          <p:nvPr/>
        </p:nvCxnSpPr>
        <p:spPr>
          <a:xfrm flipH="1">
            <a:off x="7122360" y="369553"/>
            <a:ext cx="32918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CC7320E-3B26-3F37-EB93-1F31B548270A}"/>
              </a:ext>
            </a:extLst>
          </p:cNvPr>
          <p:cNvSpPr txBox="1"/>
          <p:nvPr/>
        </p:nvSpPr>
        <p:spPr>
          <a:xfrm>
            <a:off x="10424832" y="608416"/>
            <a:ext cx="1099622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 Size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10C591-231A-8C67-BE19-9FD53E7FD7EA}"/>
              </a:ext>
            </a:extLst>
          </p:cNvPr>
          <p:cNvCxnSpPr/>
          <p:nvPr/>
        </p:nvCxnSpPr>
        <p:spPr>
          <a:xfrm flipH="1">
            <a:off x="9866567" y="780133"/>
            <a:ext cx="5486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177B534-F01F-6D2D-3CE2-C8916E61DC60}"/>
              </a:ext>
            </a:extLst>
          </p:cNvPr>
          <p:cNvSpPr/>
          <p:nvPr/>
        </p:nvSpPr>
        <p:spPr>
          <a:xfrm>
            <a:off x="7070731" y="756425"/>
            <a:ext cx="1402471" cy="243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FAC034-C7C1-F429-EF48-6039DD860059}"/>
              </a:ext>
            </a:extLst>
          </p:cNvPr>
          <p:cNvSpPr txBox="1"/>
          <p:nvPr/>
        </p:nvSpPr>
        <p:spPr>
          <a:xfrm>
            <a:off x="591834" y="638313"/>
            <a:ext cx="1242218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Rate 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(gpm)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AAEBA5-E1D9-919C-6BF6-881A9E4E2975}"/>
              </a:ext>
            </a:extLst>
          </p:cNvPr>
          <p:cNvCxnSpPr>
            <a:cxnSpLocks/>
          </p:cNvCxnSpPr>
          <p:nvPr/>
        </p:nvCxnSpPr>
        <p:spPr>
          <a:xfrm>
            <a:off x="1751991" y="930701"/>
            <a:ext cx="5486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CC754A7-24A2-8B9F-BC83-DAB64CE7AE77}"/>
              </a:ext>
            </a:extLst>
          </p:cNvPr>
          <p:cNvSpPr/>
          <p:nvPr/>
        </p:nvSpPr>
        <p:spPr>
          <a:xfrm>
            <a:off x="2384259" y="2503047"/>
            <a:ext cx="718942" cy="264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97D958-0122-8A3D-3E8B-B1927FA22B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47561" y="1736005"/>
            <a:ext cx="14630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46FA1B0-0FED-A636-F857-BDC31B714063}"/>
              </a:ext>
            </a:extLst>
          </p:cNvPr>
          <p:cNvSpPr/>
          <p:nvPr/>
        </p:nvSpPr>
        <p:spPr>
          <a:xfrm>
            <a:off x="7064754" y="2503047"/>
            <a:ext cx="1402471" cy="243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DC200F-5035-1D5D-09BE-C33E1D14737C}"/>
              </a:ext>
            </a:extLst>
          </p:cNvPr>
          <p:cNvSpPr txBox="1"/>
          <p:nvPr/>
        </p:nvSpPr>
        <p:spPr>
          <a:xfrm>
            <a:off x="9890599" y="1261413"/>
            <a:ext cx="219998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 0.68 psi / 100 ft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2D0A68-C6C3-0AB0-5BD4-86A1E2932B9B}"/>
              </a:ext>
            </a:extLst>
          </p:cNvPr>
          <p:cNvSpPr txBox="1"/>
          <p:nvPr/>
        </p:nvSpPr>
        <p:spPr>
          <a:xfrm>
            <a:off x="10077679" y="2746548"/>
            <a:ext cx="201290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 2 psi / 300 ft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A7EC731-7E8C-2B04-9110-803F60D84C01}"/>
              </a:ext>
            </a:extLst>
          </p:cNvPr>
          <p:cNvCxnSpPr>
            <a:cxnSpLocks/>
          </p:cNvCxnSpPr>
          <p:nvPr/>
        </p:nvCxnSpPr>
        <p:spPr>
          <a:xfrm rot="10800000" flipH="1">
            <a:off x="3103947" y="2638172"/>
            <a:ext cx="38404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1DCF6F8-2712-7C04-A5DC-3746170D473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436" y="4305913"/>
            <a:ext cx="3012142" cy="1621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2C31170-20EB-DE05-1671-671BDC8D94D7}"/>
              </a:ext>
            </a:extLst>
          </p:cNvPr>
          <p:cNvSpPr/>
          <p:nvPr/>
        </p:nvSpPr>
        <p:spPr>
          <a:xfrm>
            <a:off x="2300631" y="4305913"/>
            <a:ext cx="1037552" cy="4029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E12C3B1-0507-0A8B-18E9-222C5A464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207" y="1683740"/>
            <a:ext cx="895357" cy="971557"/>
          </a:xfrm>
          <a:prstGeom prst="rect">
            <a:avLst/>
          </a:prstGeom>
          <a:ln>
            <a:solidFill>
              <a:srgbClr val="11111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FFD2F8-D1BF-5CCA-08C2-ECAAB0B7A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564" y="588413"/>
            <a:ext cx="2787220" cy="262912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C6256DD-69F4-4457-E6D1-1127EA5081A1}"/>
              </a:ext>
            </a:extLst>
          </p:cNvPr>
          <p:cNvSpPr/>
          <p:nvPr/>
        </p:nvSpPr>
        <p:spPr>
          <a:xfrm>
            <a:off x="7768131" y="3110204"/>
            <a:ext cx="2007127" cy="24573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814DAC-7D1F-48D8-3483-60328A5E8907}"/>
              </a:ext>
            </a:extLst>
          </p:cNvPr>
          <p:cNvSpPr txBox="1"/>
          <p:nvPr/>
        </p:nvSpPr>
        <p:spPr>
          <a:xfrm>
            <a:off x="8128248" y="3141200"/>
            <a:ext cx="130065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(psi loss)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CD085E-05CD-0A65-4E0A-64D4382FE530}"/>
              </a:ext>
            </a:extLst>
          </p:cNvPr>
          <p:cNvSpPr txBox="1"/>
          <p:nvPr/>
        </p:nvSpPr>
        <p:spPr>
          <a:xfrm>
            <a:off x="7759131" y="3943892"/>
            <a:ext cx="2007127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gpm flowing through 1.50” pipe, will lose 0.68 psi per 100’ of pipe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FF68C7-5B73-B776-AED7-197B9A1D08E1}"/>
              </a:ext>
            </a:extLst>
          </p:cNvPr>
          <p:cNvSpPr/>
          <p:nvPr/>
        </p:nvSpPr>
        <p:spPr>
          <a:xfrm>
            <a:off x="5784170" y="3115895"/>
            <a:ext cx="2007127" cy="245161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BC3563-DA33-587E-49C5-DD66D97FD0E9}"/>
              </a:ext>
            </a:extLst>
          </p:cNvPr>
          <p:cNvSpPr txBox="1"/>
          <p:nvPr/>
        </p:nvSpPr>
        <p:spPr>
          <a:xfrm>
            <a:off x="5835624" y="3146890"/>
            <a:ext cx="1899674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(feet/sec)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0A90E9-996E-ABA1-DA48-F36D6DC32F60}"/>
              </a:ext>
            </a:extLst>
          </p:cNvPr>
          <p:cNvSpPr txBox="1"/>
          <p:nvPr/>
        </p:nvSpPr>
        <p:spPr>
          <a:xfrm>
            <a:off x="5784170" y="3903102"/>
            <a:ext cx="2017649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gpm flowing through 1.50” pipe, will move at a speed of 2.41 feet per second, per 100’ of pipe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5021B4-389E-239F-2DF9-AB27E4F391FD}"/>
              </a:ext>
            </a:extLst>
          </p:cNvPr>
          <p:cNvSpPr txBox="1"/>
          <p:nvPr/>
        </p:nvSpPr>
        <p:spPr>
          <a:xfrm>
            <a:off x="9866567" y="3217534"/>
            <a:ext cx="2173215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Friction Loss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psi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91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2" grpId="0"/>
      <p:bldP spid="14" grpId="0" animBg="1"/>
      <p:bldP spid="16" grpId="0" animBg="1"/>
      <p:bldP spid="25" grpId="0"/>
      <p:bldP spid="26" grpId="0"/>
      <p:bldP spid="17" grpId="0" animBg="1"/>
      <p:bldP spid="34" grpId="0" animBg="1"/>
      <p:bldP spid="35" grpId="0"/>
      <p:bldP spid="36" grpId="0"/>
      <p:bldP spid="37" grpId="0" animBg="1"/>
      <p:bldP spid="38" grpId="0"/>
      <p:bldP spid="39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A7128B0-D58B-C696-BB16-A4B988545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94" y="228782"/>
            <a:ext cx="6211427" cy="561957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C8DD39B-051B-5826-BF40-C7F8D88549E9}"/>
              </a:ext>
            </a:extLst>
          </p:cNvPr>
          <p:cNvSpPr txBox="1"/>
          <p:nvPr/>
        </p:nvSpPr>
        <p:spPr>
          <a:xfrm>
            <a:off x="1056055" y="79974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6E5A08-450B-E9B8-0748-BBAC2859F635}"/>
              </a:ext>
            </a:extLst>
          </p:cNvPr>
          <p:cNvSpPr txBox="1"/>
          <p:nvPr/>
        </p:nvSpPr>
        <p:spPr>
          <a:xfrm>
            <a:off x="1255025" y="4282963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8D906F-A8D1-AED9-5080-1BFA9BB0B079}"/>
              </a:ext>
            </a:extLst>
          </p:cNvPr>
          <p:cNvSpPr txBox="1"/>
          <p:nvPr/>
        </p:nvSpPr>
        <p:spPr>
          <a:xfrm>
            <a:off x="3653045" y="4306350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4FE337-366A-47EA-52C8-EFEF385BCF36}"/>
              </a:ext>
            </a:extLst>
          </p:cNvPr>
          <p:cNvSpPr txBox="1"/>
          <p:nvPr/>
        </p:nvSpPr>
        <p:spPr>
          <a:xfrm>
            <a:off x="1076977" y="2051818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E5720B7-440B-B515-A9F7-B3F6C34A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8239" y="1971162"/>
            <a:ext cx="6295549" cy="47067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6250FB7-16F7-2792-338D-DC3486D05025}"/>
              </a:ext>
            </a:extLst>
          </p:cNvPr>
          <p:cNvSpPr txBox="1"/>
          <p:nvPr/>
        </p:nvSpPr>
        <p:spPr>
          <a:xfrm>
            <a:off x="7488392" y="781041"/>
            <a:ext cx="127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    7 Rotors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9E323E-7ACA-839B-BA8C-572B57B3EF09}"/>
              </a:ext>
            </a:extLst>
          </p:cNvPr>
          <p:cNvSpPr txBox="1"/>
          <p:nvPr/>
        </p:nvSpPr>
        <p:spPr>
          <a:xfrm>
            <a:off x="1892828" y="-50241"/>
            <a:ext cx="127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5                            3 Rotors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C38F4C-A84B-3E1C-691A-C2EE84BA0F0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85D81-3DF6-4667-EB50-F3C5A49C2AD9}"/>
              </a:ext>
            </a:extLst>
          </p:cNvPr>
          <p:cNvSpPr txBox="1"/>
          <p:nvPr/>
        </p:nvSpPr>
        <p:spPr>
          <a:xfrm>
            <a:off x="9866567" y="3217534"/>
            <a:ext cx="2173215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Friction Loss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psi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8B5C6-7599-0607-505F-7F98273DCA38}"/>
              </a:ext>
            </a:extLst>
          </p:cNvPr>
          <p:cNvSpPr txBox="1"/>
          <p:nvPr/>
        </p:nvSpPr>
        <p:spPr>
          <a:xfrm>
            <a:off x="2919018" y="308530"/>
            <a:ext cx="4263276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Friction </a:t>
            </a:r>
            <a:r>
              <a:rPr lang="en-US" sz="24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(psi loss)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0B505-9C98-2782-EE99-6D1DD24F2238}"/>
              </a:ext>
            </a:extLst>
          </p:cNvPr>
          <p:cNvSpPr/>
          <p:nvPr/>
        </p:nvSpPr>
        <p:spPr>
          <a:xfrm>
            <a:off x="3048894" y="946940"/>
            <a:ext cx="310896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C4F170-FA08-3CE4-3F8A-170B6AAC4A76}"/>
              </a:ext>
            </a:extLst>
          </p:cNvPr>
          <p:cNvCxnSpPr>
            <a:cxnSpLocks/>
          </p:cNvCxnSpPr>
          <p:nvPr/>
        </p:nvCxnSpPr>
        <p:spPr>
          <a:xfrm>
            <a:off x="3592299" y="1044540"/>
            <a:ext cx="732488" cy="434041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CDE95C-A3E0-F495-7AF3-1D3ABE5563AC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533672" y="2564836"/>
            <a:ext cx="5332895" cy="10681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B70079-6D3B-A849-4846-EEBCDC720189}"/>
              </a:ext>
            </a:extLst>
          </p:cNvPr>
          <p:cNvSpPr txBox="1"/>
          <p:nvPr/>
        </p:nvSpPr>
        <p:spPr>
          <a:xfrm>
            <a:off x="3582634" y="2035393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675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5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14A42FA-C9FB-F963-1BBC-82E22DD501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94" y="228782"/>
            <a:ext cx="6211427" cy="56195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E241FC-6B43-091D-ADEA-72DCE76301A4}"/>
              </a:ext>
            </a:extLst>
          </p:cNvPr>
          <p:cNvSpPr txBox="1"/>
          <p:nvPr/>
        </p:nvSpPr>
        <p:spPr>
          <a:xfrm>
            <a:off x="1056055" y="79974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C087CF-90D2-CDA1-9E3F-90D39660E03F}"/>
              </a:ext>
            </a:extLst>
          </p:cNvPr>
          <p:cNvSpPr txBox="1"/>
          <p:nvPr/>
        </p:nvSpPr>
        <p:spPr>
          <a:xfrm>
            <a:off x="1255025" y="4282963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610C48-5A8D-49FE-737F-53E7A1B102B2}"/>
              </a:ext>
            </a:extLst>
          </p:cNvPr>
          <p:cNvSpPr txBox="1"/>
          <p:nvPr/>
        </p:nvSpPr>
        <p:spPr>
          <a:xfrm>
            <a:off x="3653045" y="4306350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9A71A9-A996-1ECD-5332-342B4CC841F6}"/>
              </a:ext>
            </a:extLst>
          </p:cNvPr>
          <p:cNvSpPr txBox="1"/>
          <p:nvPr/>
        </p:nvSpPr>
        <p:spPr>
          <a:xfrm>
            <a:off x="1076977" y="2051818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31BE1B-D078-3FCE-D7C4-C8772B4EADC9}"/>
              </a:ext>
            </a:extLst>
          </p:cNvPr>
          <p:cNvSpPr txBox="1"/>
          <p:nvPr/>
        </p:nvSpPr>
        <p:spPr>
          <a:xfrm>
            <a:off x="3582634" y="2035393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9E323E-7ACA-839B-BA8C-572B57B3EF09}"/>
              </a:ext>
            </a:extLst>
          </p:cNvPr>
          <p:cNvSpPr txBox="1"/>
          <p:nvPr/>
        </p:nvSpPr>
        <p:spPr>
          <a:xfrm>
            <a:off x="1892828" y="-50241"/>
            <a:ext cx="127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5                            3 Rotors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C38F4C-A84B-3E1C-691A-C2EE84BA0F0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438A9-6FC6-21D4-8C88-CBF433151145}"/>
              </a:ext>
            </a:extLst>
          </p:cNvPr>
          <p:cNvSpPr txBox="1"/>
          <p:nvPr/>
        </p:nvSpPr>
        <p:spPr>
          <a:xfrm>
            <a:off x="2791422" y="240446"/>
            <a:ext cx="87909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Convert Pressure (psi)  to Feet  (ft)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D2DA7-0FF3-2901-7EA5-57E680EC146C}"/>
              </a:ext>
            </a:extLst>
          </p:cNvPr>
          <p:cNvSpPr txBox="1"/>
          <p:nvPr/>
        </p:nvSpPr>
        <p:spPr>
          <a:xfrm>
            <a:off x="8032319" y="247922"/>
            <a:ext cx="20470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2.31=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0B505-9C98-2782-EE99-6D1DD24F2238}"/>
              </a:ext>
            </a:extLst>
          </p:cNvPr>
          <p:cNvSpPr/>
          <p:nvPr/>
        </p:nvSpPr>
        <p:spPr>
          <a:xfrm>
            <a:off x="2934478" y="866145"/>
            <a:ext cx="795528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15FCD7-172A-DFD8-1E35-5257850F3804}"/>
              </a:ext>
            </a:extLst>
          </p:cNvPr>
          <p:cNvSpPr txBox="1"/>
          <p:nvPr/>
        </p:nvSpPr>
        <p:spPr>
          <a:xfrm>
            <a:off x="7601789" y="1247228"/>
            <a:ext cx="150103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11323E-88B5-C1B2-45A3-2947CD75EEC5}"/>
              </a:ext>
            </a:extLst>
          </p:cNvPr>
          <p:cNvSpPr txBox="1"/>
          <p:nvPr/>
        </p:nvSpPr>
        <p:spPr>
          <a:xfrm>
            <a:off x="9899984" y="1241755"/>
            <a:ext cx="128224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D51BFE-98FE-A179-A615-D0BD45EF905A}"/>
              </a:ext>
            </a:extLst>
          </p:cNvPr>
          <p:cNvSpPr txBox="1"/>
          <p:nvPr/>
        </p:nvSpPr>
        <p:spPr>
          <a:xfrm>
            <a:off x="7803897" y="2161291"/>
            <a:ext cx="133891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2.31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6A12EC-5D6F-C51B-DC04-45AA7522472F}"/>
              </a:ext>
            </a:extLst>
          </p:cNvPr>
          <p:cNvSpPr txBox="1"/>
          <p:nvPr/>
        </p:nvSpPr>
        <p:spPr>
          <a:xfrm>
            <a:off x="9726745" y="2155242"/>
            <a:ext cx="133891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2.31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967E3B-DA0A-B8A5-8F64-073C47A53DEC}"/>
              </a:ext>
            </a:extLst>
          </p:cNvPr>
          <p:cNvSpPr txBox="1"/>
          <p:nvPr/>
        </p:nvSpPr>
        <p:spPr>
          <a:xfrm>
            <a:off x="10198639" y="1698041"/>
            <a:ext cx="1204418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(loss)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9D84529-FF61-27C2-84B6-75ABEA6F1873}"/>
              </a:ext>
            </a:extLst>
          </p:cNvPr>
          <p:cNvSpPr txBox="1"/>
          <p:nvPr/>
        </p:nvSpPr>
        <p:spPr>
          <a:xfrm>
            <a:off x="7709496" y="1674172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0F0C395-AC78-25AF-AD09-2BCD37E65FF3}"/>
              </a:ext>
            </a:extLst>
          </p:cNvPr>
          <p:cNvSpPr txBox="1"/>
          <p:nvPr/>
        </p:nvSpPr>
        <p:spPr>
          <a:xfrm>
            <a:off x="9726745" y="1698040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01A9C6-A946-0C22-B059-85451721EFF1}"/>
              </a:ext>
            </a:extLst>
          </p:cNvPr>
          <p:cNvSpPr txBox="1"/>
          <p:nvPr/>
        </p:nvSpPr>
        <p:spPr>
          <a:xfrm>
            <a:off x="8339184" y="1704996"/>
            <a:ext cx="591028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BE37C7-C5DE-B0F3-6D89-30B81178799C}"/>
              </a:ext>
            </a:extLst>
          </p:cNvPr>
          <p:cNvSpPr txBox="1"/>
          <p:nvPr/>
        </p:nvSpPr>
        <p:spPr>
          <a:xfrm>
            <a:off x="7765356" y="2637825"/>
            <a:ext cx="133891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103.95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13A68F-E230-B226-8803-911D81D91AFE}"/>
              </a:ext>
            </a:extLst>
          </p:cNvPr>
          <p:cNvSpPr txBox="1"/>
          <p:nvPr/>
        </p:nvSpPr>
        <p:spPr>
          <a:xfrm>
            <a:off x="9975343" y="2637825"/>
            <a:ext cx="133891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4.62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17E3D7-8E34-234C-2C3D-9F3586AC1A68}"/>
              </a:ext>
            </a:extLst>
          </p:cNvPr>
          <p:cNvSpPr txBox="1"/>
          <p:nvPr/>
        </p:nvSpPr>
        <p:spPr>
          <a:xfrm>
            <a:off x="9975957" y="3389485"/>
            <a:ext cx="133891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ft.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FEE46F-A33B-7856-8F01-F56C22ACC63C}"/>
              </a:ext>
            </a:extLst>
          </p:cNvPr>
          <p:cNvSpPr txBox="1"/>
          <p:nvPr/>
        </p:nvSpPr>
        <p:spPr>
          <a:xfrm>
            <a:off x="7863733" y="3393687"/>
            <a:ext cx="133891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ft.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899D87B-5AE2-C05B-A812-6C685F252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07" y="1512456"/>
            <a:ext cx="2256294" cy="163090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5438C16-D7D6-4136-30B6-BCE63E8D5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365" y="1532243"/>
            <a:ext cx="2245806" cy="161112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B5F12B5-CF6B-87D0-17A0-A7175CD52520}"/>
              </a:ext>
            </a:extLst>
          </p:cNvPr>
          <p:cNvSpPr txBox="1"/>
          <p:nvPr/>
        </p:nvSpPr>
        <p:spPr>
          <a:xfrm>
            <a:off x="7735261" y="3329725"/>
            <a:ext cx="102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6F098CC-8BA6-88DF-A559-13A6C8DAC1CE}"/>
              </a:ext>
            </a:extLst>
          </p:cNvPr>
          <p:cNvSpPr txBox="1"/>
          <p:nvPr/>
        </p:nvSpPr>
        <p:spPr>
          <a:xfrm>
            <a:off x="9975343" y="3315999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C7211AC-4B1A-E5FB-3070-32BFF9B4182A}"/>
              </a:ext>
            </a:extLst>
          </p:cNvPr>
          <p:cNvSpPr txBox="1"/>
          <p:nvPr/>
        </p:nvSpPr>
        <p:spPr>
          <a:xfrm>
            <a:off x="6024293" y="4544573"/>
            <a:ext cx="61429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</a:t>
            </a:r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2.31 </a:t>
            </a:r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multiplier?</a:t>
            </a:r>
          </a:p>
        </p:txBody>
      </p:sp>
    </p:spTree>
    <p:extLst>
      <p:ext uri="{BB962C8B-B14F-4D97-AF65-F5344CB8AC3E}">
        <p14:creationId xmlns:p14="http://schemas.microsoft.com/office/powerpoint/2010/main" val="111466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5" grpId="0" animBg="1"/>
      <p:bldP spid="19" grpId="0"/>
      <p:bldP spid="24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60" grpId="0"/>
      <p:bldP spid="61" grpId="0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39E323E-7ACA-839B-BA8C-572B57B3EF09}"/>
              </a:ext>
            </a:extLst>
          </p:cNvPr>
          <p:cNvSpPr txBox="1"/>
          <p:nvPr/>
        </p:nvSpPr>
        <p:spPr>
          <a:xfrm>
            <a:off x="1892828" y="-50241"/>
            <a:ext cx="127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5                            3 Rotors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C38F4C-A84B-3E1C-691A-C2EE84BA0F0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438A9-6FC6-21D4-8C88-CBF433151145}"/>
              </a:ext>
            </a:extLst>
          </p:cNvPr>
          <p:cNvSpPr txBox="1"/>
          <p:nvPr/>
        </p:nvSpPr>
        <p:spPr>
          <a:xfrm>
            <a:off x="2791422" y="240446"/>
            <a:ext cx="87909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Convert Pressure (psi)  to Feet  (ft)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D2DA7-0FF3-2901-7EA5-57E680EC146C}"/>
              </a:ext>
            </a:extLst>
          </p:cNvPr>
          <p:cNvSpPr txBox="1"/>
          <p:nvPr/>
        </p:nvSpPr>
        <p:spPr>
          <a:xfrm>
            <a:off x="8032319" y="247922"/>
            <a:ext cx="20470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2.31=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0B505-9C98-2782-EE99-6D1DD24F2238}"/>
              </a:ext>
            </a:extLst>
          </p:cNvPr>
          <p:cNvSpPr/>
          <p:nvPr/>
        </p:nvSpPr>
        <p:spPr>
          <a:xfrm>
            <a:off x="2934478" y="866145"/>
            <a:ext cx="795528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E9D85-E31B-A456-325F-2A29BA69EC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56" y="247922"/>
            <a:ext cx="6190272" cy="56004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E241FC-6B43-091D-ADEA-72DCE76301A4}"/>
              </a:ext>
            </a:extLst>
          </p:cNvPr>
          <p:cNvSpPr txBox="1"/>
          <p:nvPr/>
        </p:nvSpPr>
        <p:spPr>
          <a:xfrm>
            <a:off x="1034555" y="806981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C087CF-90D2-CDA1-9E3F-90D39660E03F}"/>
              </a:ext>
            </a:extLst>
          </p:cNvPr>
          <p:cNvSpPr txBox="1"/>
          <p:nvPr/>
        </p:nvSpPr>
        <p:spPr>
          <a:xfrm>
            <a:off x="1345723" y="429019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610C48-5A8D-49FE-737F-53E7A1B102B2}"/>
              </a:ext>
            </a:extLst>
          </p:cNvPr>
          <p:cNvSpPr txBox="1"/>
          <p:nvPr/>
        </p:nvSpPr>
        <p:spPr>
          <a:xfrm>
            <a:off x="3973743" y="4296754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9A71A9-A996-1ECD-5332-342B4CC841F6}"/>
              </a:ext>
            </a:extLst>
          </p:cNvPr>
          <p:cNvSpPr txBox="1"/>
          <p:nvPr/>
        </p:nvSpPr>
        <p:spPr>
          <a:xfrm>
            <a:off x="1128407" y="2070272"/>
            <a:ext cx="92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31BE1B-D078-3FCE-D7C4-C8772B4EADC9}"/>
              </a:ext>
            </a:extLst>
          </p:cNvPr>
          <p:cNvSpPr txBox="1"/>
          <p:nvPr/>
        </p:nvSpPr>
        <p:spPr>
          <a:xfrm>
            <a:off x="3886503" y="205945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CBB51-B104-4644-D590-5DD1C352EF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644"/>
          <a:stretch/>
        </p:blipFill>
        <p:spPr>
          <a:xfrm>
            <a:off x="8047107" y="1575432"/>
            <a:ext cx="1104625" cy="4376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14575-6712-72AF-0A4C-8718463C8867}"/>
              </a:ext>
            </a:extLst>
          </p:cNvPr>
          <p:cNvSpPr txBox="1"/>
          <p:nvPr/>
        </p:nvSpPr>
        <p:spPr>
          <a:xfrm>
            <a:off x="7416394" y="4357591"/>
            <a:ext cx="630647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 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93C00-4A7E-6456-9B7E-979D4D388127}"/>
              </a:ext>
            </a:extLst>
          </p:cNvPr>
          <p:cNvSpPr txBox="1"/>
          <p:nvPr/>
        </p:nvSpPr>
        <p:spPr>
          <a:xfrm>
            <a:off x="7416394" y="2986960"/>
            <a:ext cx="630647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 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EB41AC-2BD7-93E3-B6A5-922747BBB6CC}"/>
              </a:ext>
            </a:extLst>
          </p:cNvPr>
          <p:cNvSpPr txBox="1"/>
          <p:nvPr/>
        </p:nvSpPr>
        <p:spPr>
          <a:xfrm>
            <a:off x="7416394" y="1653389"/>
            <a:ext cx="630647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 ft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370338-2127-1A50-C5C9-7EE6FC4B3950}"/>
              </a:ext>
            </a:extLst>
          </p:cNvPr>
          <p:cNvCxnSpPr/>
          <p:nvPr/>
        </p:nvCxnSpPr>
        <p:spPr>
          <a:xfrm flipH="1">
            <a:off x="7185416" y="2638410"/>
            <a:ext cx="109728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be 9">
            <a:extLst>
              <a:ext uri="{FF2B5EF4-FFF2-40B4-BE49-F238E27FC236}">
                <a16:creationId xmlns:a16="http://schemas.microsoft.com/office/drawing/2014/main" id="{4B3031FD-BEB1-4A56-3A9A-7D849A9FFDE5}"/>
              </a:ext>
            </a:extLst>
          </p:cNvPr>
          <p:cNvSpPr/>
          <p:nvPr/>
        </p:nvSpPr>
        <p:spPr>
          <a:xfrm>
            <a:off x="8292423" y="2433753"/>
            <a:ext cx="824173" cy="3482414"/>
          </a:xfrm>
          <a:prstGeom prst="cube">
            <a:avLst/>
          </a:prstGeom>
          <a:solidFill>
            <a:srgbClr val="00B0F0">
              <a:alpha val="44000"/>
            </a:srgb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3257CD-7D53-D951-C02D-43D47E72D9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3469" t="17424" r="5495"/>
          <a:stretch/>
        </p:blipFill>
        <p:spPr>
          <a:xfrm>
            <a:off x="7918759" y="5169741"/>
            <a:ext cx="1341121" cy="80466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8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9ED233-022E-9B35-3360-BCE4A8FB47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588"/>
          <a:stretch/>
        </p:blipFill>
        <p:spPr>
          <a:xfrm>
            <a:off x="8505871" y="1007991"/>
            <a:ext cx="630647" cy="55659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A7EA559-6354-150D-675F-2F13F46CDE5A}"/>
              </a:ext>
            </a:extLst>
          </p:cNvPr>
          <p:cNvSpPr/>
          <p:nvPr/>
        </p:nvSpPr>
        <p:spPr>
          <a:xfrm>
            <a:off x="8997571" y="5807478"/>
            <a:ext cx="228215" cy="102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E55B71-84A8-0456-2FF0-2D2152CC4817}"/>
              </a:ext>
            </a:extLst>
          </p:cNvPr>
          <p:cNvCxnSpPr>
            <a:cxnSpLocks/>
          </p:cNvCxnSpPr>
          <p:nvPr/>
        </p:nvCxnSpPr>
        <p:spPr>
          <a:xfrm flipV="1">
            <a:off x="6720768" y="2817532"/>
            <a:ext cx="0" cy="265176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DADB11F-5330-5A6E-9E2A-20716999FFE0}"/>
              </a:ext>
            </a:extLst>
          </p:cNvPr>
          <p:cNvSpPr/>
          <p:nvPr/>
        </p:nvSpPr>
        <p:spPr>
          <a:xfrm>
            <a:off x="7947141" y="5804434"/>
            <a:ext cx="228215" cy="102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18D60F-4A57-983C-F816-528932520FC1}"/>
              </a:ext>
            </a:extLst>
          </p:cNvPr>
          <p:cNvSpPr txBox="1"/>
          <p:nvPr/>
        </p:nvSpPr>
        <p:spPr>
          <a:xfrm>
            <a:off x="6098997" y="2439546"/>
            <a:ext cx="124084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2.31 feet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253D74-140B-615D-8A25-DC3E4FFA8941}"/>
              </a:ext>
            </a:extLst>
          </p:cNvPr>
          <p:cNvSpPr txBox="1"/>
          <p:nvPr/>
        </p:nvSpPr>
        <p:spPr>
          <a:xfrm>
            <a:off x="6098418" y="5448333"/>
            <a:ext cx="124084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psi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049D06C-EDDA-256B-9144-E7106709EB98}"/>
              </a:ext>
            </a:extLst>
          </p:cNvPr>
          <p:cNvCxnSpPr>
            <a:cxnSpLocks/>
          </p:cNvCxnSpPr>
          <p:nvPr/>
        </p:nvCxnSpPr>
        <p:spPr>
          <a:xfrm>
            <a:off x="7333655" y="5653998"/>
            <a:ext cx="548640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CD4EE8A-CCAF-6E74-AF88-109B7A936AEB}"/>
              </a:ext>
            </a:extLst>
          </p:cNvPr>
          <p:cNvSpPr txBox="1"/>
          <p:nvPr/>
        </p:nvSpPr>
        <p:spPr>
          <a:xfrm>
            <a:off x="6576447" y="4163009"/>
            <a:ext cx="3858847" cy="70788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psi = 2.31 ft.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B3869E6-2C5B-FF08-7C59-08BE05731B87}"/>
              </a:ext>
            </a:extLst>
          </p:cNvPr>
          <p:cNvSpPr/>
          <p:nvPr/>
        </p:nvSpPr>
        <p:spPr>
          <a:xfrm>
            <a:off x="9441362" y="1608344"/>
            <a:ext cx="2602291" cy="248470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A0E219-5C28-754B-F3D1-E46E0B32671A}"/>
              </a:ext>
            </a:extLst>
          </p:cNvPr>
          <p:cNvSpPr txBox="1"/>
          <p:nvPr/>
        </p:nvSpPr>
        <p:spPr>
          <a:xfrm>
            <a:off x="9523408" y="1706605"/>
            <a:ext cx="2438198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convert feet to psi</a:t>
            </a:r>
          </a:p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x .433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7314E2-E543-A2DF-60FA-C3D0AD60BC99}"/>
              </a:ext>
            </a:extLst>
          </p:cNvPr>
          <p:cNvSpPr txBox="1"/>
          <p:nvPr/>
        </p:nvSpPr>
        <p:spPr>
          <a:xfrm>
            <a:off x="9383563" y="3172018"/>
            <a:ext cx="2739658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(104 x .433 = 45.02 psi)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D11602-2673-6100-260C-0A77B2FCBACA}"/>
              </a:ext>
            </a:extLst>
          </p:cNvPr>
          <p:cNvSpPr txBox="1"/>
          <p:nvPr/>
        </p:nvSpPr>
        <p:spPr>
          <a:xfrm>
            <a:off x="9493499" y="2456980"/>
            <a:ext cx="244300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feet x .433 = psi </a:t>
            </a:r>
          </a:p>
        </p:txBody>
      </p:sp>
    </p:spTree>
    <p:extLst>
      <p:ext uri="{BB962C8B-B14F-4D97-AF65-F5344CB8AC3E}">
        <p14:creationId xmlns:p14="http://schemas.microsoft.com/office/powerpoint/2010/main" val="334188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7" grpId="0" animBg="1"/>
      <p:bldP spid="28" grpId="0" animBg="1"/>
      <p:bldP spid="29" grpId="0" animBg="1"/>
      <p:bldP spid="31" grpId="0" animBg="1"/>
      <p:bldP spid="35" grpId="0" animBg="1"/>
      <p:bldP spid="36" grpId="0" animBg="1"/>
      <p:bldP spid="25" grpId="0"/>
      <p:bldP spid="18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B1416AA-7D42-7CA9-5A2E-FE6BAD2EA6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56" y="247922"/>
            <a:ext cx="6190272" cy="560043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47A6D7B-4CB9-7118-562F-1BEBA8A03A45}"/>
              </a:ext>
            </a:extLst>
          </p:cNvPr>
          <p:cNvSpPr txBox="1"/>
          <p:nvPr/>
        </p:nvSpPr>
        <p:spPr>
          <a:xfrm>
            <a:off x="1034555" y="806981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E1807D-AE51-E9C3-5C82-059C65B423B0}"/>
              </a:ext>
            </a:extLst>
          </p:cNvPr>
          <p:cNvSpPr txBox="1"/>
          <p:nvPr/>
        </p:nvSpPr>
        <p:spPr>
          <a:xfrm>
            <a:off x="1345723" y="429019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6F2B274-454C-4412-2D83-907C9BEC4612}"/>
              </a:ext>
            </a:extLst>
          </p:cNvPr>
          <p:cNvSpPr txBox="1"/>
          <p:nvPr/>
        </p:nvSpPr>
        <p:spPr>
          <a:xfrm>
            <a:off x="3973743" y="4296754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8F3F3D-21E3-6616-0FDC-2A172832FE8C}"/>
              </a:ext>
            </a:extLst>
          </p:cNvPr>
          <p:cNvSpPr txBox="1"/>
          <p:nvPr/>
        </p:nvSpPr>
        <p:spPr>
          <a:xfrm>
            <a:off x="1128407" y="2070272"/>
            <a:ext cx="92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8F65661-68B0-2C9B-D8B5-8955D96B6ECD}"/>
              </a:ext>
            </a:extLst>
          </p:cNvPr>
          <p:cNvSpPr txBox="1"/>
          <p:nvPr/>
        </p:nvSpPr>
        <p:spPr>
          <a:xfrm>
            <a:off x="3886503" y="205945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E5720B7-440B-B515-A9F7-B3F6C34A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8239" y="1971162"/>
            <a:ext cx="6295549" cy="47067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6250FB7-16F7-2792-338D-DC3486D05025}"/>
              </a:ext>
            </a:extLst>
          </p:cNvPr>
          <p:cNvSpPr txBox="1"/>
          <p:nvPr/>
        </p:nvSpPr>
        <p:spPr>
          <a:xfrm>
            <a:off x="7488392" y="781041"/>
            <a:ext cx="127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    7 Rotors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9E323E-7ACA-839B-BA8C-572B57B3EF09}"/>
              </a:ext>
            </a:extLst>
          </p:cNvPr>
          <p:cNvSpPr txBox="1"/>
          <p:nvPr/>
        </p:nvSpPr>
        <p:spPr>
          <a:xfrm>
            <a:off x="1892828" y="-50241"/>
            <a:ext cx="127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5                            3 Rotors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C38F4C-A84B-3E1C-691A-C2EE84BA0F0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8B5C6-7599-0607-505F-7F98273DCA38}"/>
              </a:ext>
            </a:extLst>
          </p:cNvPr>
          <p:cNvSpPr txBox="1"/>
          <p:nvPr/>
        </p:nvSpPr>
        <p:spPr>
          <a:xfrm>
            <a:off x="2701051" y="308530"/>
            <a:ext cx="920638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 contains resistance that pump must overcome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0B505-9C98-2782-EE99-6D1DD24F2238}"/>
              </a:ext>
            </a:extLst>
          </p:cNvPr>
          <p:cNvSpPr/>
          <p:nvPr/>
        </p:nvSpPr>
        <p:spPr>
          <a:xfrm>
            <a:off x="2799029" y="801454"/>
            <a:ext cx="905256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369D28-F2CC-F9A5-763F-697E79747AAF}"/>
              </a:ext>
            </a:extLst>
          </p:cNvPr>
          <p:cNvCxnSpPr>
            <a:cxnSpLocks/>
          </p:cNvCxnSpPr>
          <p:nvPr/>
        </p:nvCxnSpPr>
        <p:spPr>
          <a:xfrm flipH="1" flipV="1">
            <a:off x="1974016" y="2805222"/>
            <a:ext cx="6962243" cy="1663450"/>
          </a:xfrm>
          <a:prstGeom prst="straightConnector1">
            <a:avLst/>
          </a:prstGeom>
          <a:ln w="38100">
            <a:tailEnd type="non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424151-FF16-5E7E-E3F2-1B5CAF731054}"/>
              </a:ext>
            </a:extLst>
          </p:cNvPr>
          <p:cNvCxnSpPr>
            <a:cxnSpLocks/>
          </p:cNvCxnSpPr>
          <p:nvPr/>
        </p:nvCxnSpPr>
        <p:spPr>
          <a:xfrm flipH="1" flipV="1">
            <a:off x="2259155" y="4306350"/>
            <a:ext cx="6689024" cy="171348"/>
          </a:xfrm>
          <a:prstGeom prst="straightConnector1">
            <a:avLst/>
          </a:prstGeom>
          <a:ln w="38100">
            <a:tailEnd type="non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96E962-6F73-84DA-6B14-372A88F52BF1}"/>
              </a:ext>
            </a:extLst>
          </p:cNvPr>
          <p:cNvCxnSpPr>
            <a:cxnSpLocks/>
          </p:cNvCxnSpPr>
          <p:nvPr/>
        </p:nvCxnSpPr>
        <p:spPr>
          <a:xfrm flipH="1">
            <a:off x="4837650" y="4477698"/>
            <a:ext cx="4110529" cy="464072"/>
          </a:xfrm>
          <a:prstGeom prst="straightConnector1">
            <a:avLst/>
          </a:prstGeom>
          <a:ln w="38100">
            <a:tailEnd type="non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CDE95C-A3E0-F495-7AF3-1D3ABE5563AC}"/>
              </a:ext>
            </a:extLst>
          </p:cNvPr>
          <p:cNvCxnSpPr>
            <a:cxnSpLocks/>
          </p:cNvCxnSpPr>
          <p:nvPr/>
        </p:nvCxnSpPr>
        <p:spPr>
          <a:xfrm flipH="1" flipV="1">
            <a:off x="5316777" y="2660506"/>
            <a:ext cx="3631402" cy="1817192"/>
          </a:xfrm>
          <a:prstGeom prst="straightConnector1">
            <a:avLst/>
          </a:prstGeom>
          <a:ln w="38100">
            <a:tailEnd type="none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E0B2DFE-FD6B-A6C7-E5B5-437EF48927D4}"/>
              </a:ext>
            </a:extLst>
          </p:cNvPr>
          <p:cNvSpPr txBox="1"/>
          <p:nvPr/>
        </p:nvSpPr>
        <p:spPr>
          <a:xfrm>
            <a:off x="8079973" y="915952"/>
            <a:ext cx="39094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blanks are filled-in</a:t>
            </a:r>
          </a:p>
        </p:txBody>
      </p:sp>
    </p:spTree>
    <p:extLst>
      <p:ext uri="{BB962C8B-B14F-4D97-AF65-F5344CB8AC3E}">
        <p14:creationId xmlns:p14="http://schemas.microsoft.com/office/powerpoint/2010/main" val="303845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E5720B7-440B-B515-A9F7-B3F6C34A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8239" y="1971162"/>
            <a:ext cx="6295549" cy="47067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B1416AA-7D42-7CA9-5A2E-FE6BAD2E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56" y="247922"/>
            <a:ext cx="6190272" cy="560043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47A6D7B-4CB9-7118-562F-1BEBA8A03A45}"/>
              </a:ext>
            </a:extLst>
          </p:cNvPr>
          <p:cNvSpPr txBox="1"/>
          <p:nvPr/>
        </p:nvSpPr>
        <p:spPr>
          <a:xfrm>
            <a:off x="1034555" y="806981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E1807D-AE51-E9C3-5C82-059C65B423B0}"/>
              </a:ext>
            </a:extLst>
          </p:cNvPr>
          <p:cNvSpPr txBox="1"/>
          <p:nvPr/>
        </p:nvSpPr>
        <p:spPr>
          <a:xfrm>
            <a:off x="1345723" y="429019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6F2B274-454C-4412-2D83-907C9BEC4612}"/>
              </a:ext>
            </a:extLst>
          </p:cNvPr>
          <p:cNvSpPr txBox="1"/>
          <p:nvPr/>
        </p:nvSpPr>
        <p:spPr>
          <a:xfrm>
            <a:off x="3973743" y="4296754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8F3F3D-21E3-6616-0FDC-2A172832FE8C}"/>
              </a:ext>
            </a:extLst>
          </p:cNvPr>
          <p:cNvSpPr txBox="1"/>
          <p:nvPr/>
        </p:nvSpPr>
        <p:spPr>
          <a:xfrm>
            <a:off x="1128407" y="2070272"/>
            <a:ext cx="92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8F65661-68B0-2C9B-D8B5-8955D96B6ECD}"/>
              </a:ext>
            </a:extLst>
          </p:cNvPr>
          <p:cNvSpPr txBox="1"/>
          <p:nvPr/>
        </p:nvSpPr>
        <p:spPr>
          <a:xfrm>
            <a:off x="3886503" y="205945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250FB7-16F7-2792-338D-DC3486D05025}"/>
              </a:ext>
            </a:extLst>
          </p:cNvPr>
          <p:cNvSpPr txBox="1"/>
          <p:nvPr/>
        </p:nvSpPr>
        <p:spPr>
          <a:xfrm>
            <a:off x="7488392" y="781041"/>
            <a:ext cx="127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    7 Rotors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9E323E-7ACA-839B-BA8C-572B57B3EF09}"/>
              </a:ext>
            </a:extLst>
          </p:cNvPr>
          <p:cNvSpPr txBox="1"/>
          <p:nvPr/>
        </p:nvSpPr>
        <p:spPr>
          <a:xfrm>
            <a:off x="1892828" y="-50241"/>
            <a:ext cx="127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5                            3 Rotors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C38F4C-A84B-3E1C-691A-C2EE84BA0F0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C6AE14-3CE4-985F-3ACA-AC680772AC72}"/>
              </a:ext>
            </a:extLst>
          </p:cNvPr>
          <p:cNvSpPr txBox="1"/>
          <p:nvPr/>
        </p:nvSpPr>
        <p:spPr>
          <a:xfrm>
            <a:off x="2791423" y="240446"/>
            <a:ext cx="63633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 to total-up the house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41C667-1D9F-C1CD-DF10-2D4AAD4EBF2F}"/>
              </a:ext>
            </a:extLst>
          </p:cNvPr>
          <p:cNvSpPr/>
          <p:nvPr/>
        </p:nvSpPr>
        <p:spPr>
          <a:xfrm>
            <a:off x="2934478" y="866145"/>
            <a:ext cx="603504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B8E3E-EC68-F1B2-AAF8-EA210DC3C071}"/>
              </a:ext>
            </a:extLst>
          </p:cNvPr>
          <p:cNvSpPr txBox="1"/>
          <p:nvPr/>
        </p:nvSpPr>
        <p:spPr>
          <a:xfrm>
            <a:off x="6217682" y="1025249"/>
            <a:ext cx="295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	  104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54FAA-C84D-0467-35EF-29CA782EBDE0}"/>
              </a:ext>
            </a:extLst>
          </p:cNvPr>
          <p:cNvSpPr txBox="1"/>
          <p:nvPr/>
        </p:nvSpPr>
        <p:spPr>
          <a:xfrm>
            <a:off x="6226950" y="1435130"/>
            <a:ext cx="295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	               5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7031E-A882-C1AA-A53F-5369A942C5B2}"/>
              </a:ext>
            </a:extLst>
          </p:cNvPr>
          <p:cNvSpPr txBox="1"/>
          <p:nvPr/>
        </p:nvSpPr>
        <p:spPr>
          <a:xfrm>
            <a:off x="6257728" y="1958350"/>
            <a:ext cx="384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	    25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353B97-7AA0-8FBB-783A-BEDB4FA68894}"/>
              </a:ext>
            </a:extLst>
          </p:cNvPr>
          <p:cNvSpPr txBox="1"/>
          <p:nvPr/>
        </p:nvSpPr>
        <p:spPr>
          <a:xfrm>
            <a:off x="6288506" y="2490891"/>
            <a:ext cx="310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Friction	      5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B4962-BCBD-2B20-F9AD-5E5C9EF1ACBC}"/>
              </a:ext>
            </a:extLst>
          </p:cNvPr>
          <p:cNvSpPr txBox="1"/>
          <p:nvPr/>
        </p:nvSpPr>
        <p:spPr>
          <a:xfrm>
            <a:off x="8067103" y="2582677"/>
            <a:ext cx="180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___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CE00D8-0365-F54F-1E02-5D9AC937BE24}"/>
              </a:ext>
            </a:extLst>
          </p:cNvPr>
          <p:cNvSpPr txBox="1"/>
          <p:nvPr/>
        </p:nvSpPr>
        <p:spPr>
          <a:xfrm>
            <a:off x="8380233" y="3072884"/>
            <a:ext cx="191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feet</a:t>
            </a:r>
          </a:p>
        </p:txBody>
      </p:sp>
    </p:spTree>
    <p:extLst>
      <p:ext uri="{BB962C8B-B14F-4D97-AF65-F5344CB8AC3E}">
        <p14:creationId xmlns:p14="http://schemas.microsoft.com/office/powerpoint/2010/main" val="377638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9" grpId="0"/>
      <p:bldP spid="11" grpId="0"/>
      <p:bldP spid="12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B1416AA-7D42-7CA9-5A2E-FE6BAD2EA6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56" y="247922"/>
            <a:ext cx="6190272" cy="560043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FC38F4C-A84B-3E1C-691A-C2EE84BA0F0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C6AE14-3CE4-985F-3ACA-AC680772AC72}"/>
              </a:ext>
            </a:extLst>
          </p:cNvPr>
          <p:cNvSpPr txBox="1"/>
          <p:nvPr/>
        </p:nvSpPr>
        <p:spPr>
          <a:xfrm>
            <a:off x="2791423" y="240446"/>
            <a:ext cx="63633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These two numbers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41C667-1D9F-C1CD-DF10-2D4AAD4EBF2F}"/>
              </a:ext>
            </a:extLst>
          </p:cNvPr>
          <p:cNvSpPr/>
          <p:nvPr/>
        </p:nvSpPr>
        <p:spPr>
          <a:xfrm>
            <a:off x="2934478" y="866145"/>
            <a:ext cx="448056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CE00D8-0365-F54F-1E02-5D9AC937BE24}"/>
              </a:ext>
            </a:extLst>
          </p:cNvPr>
          <p:cNvSpPr txBox="1"/>
          <p:nvPr/>
        </p:nvSpPr>
        <p:spPr>
          <a:xfrm>
            <a:off x="8380233" y="3072884"/>
            <a:ext cx="191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CFA0F-12F2-40DD-C46F-BCCBFB4C78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0932" y="145249"/>
            <a:ext cx="6648072" cy="585527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47A6D7B-4CB9-7118-562F-1BEBA8A03A45}"/>
              </a:ext>
            </a:extLst>
          </p:cNvPr>
          <p:cNvSpPr txBox="1"/>
          <p:nvPr/>
        </p:nvSpPr>
        <p:spPr>
          <a:xfrm>
            <a:off x="1034555" y="806981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F9CFC-F59B-D7C8-F5A3-E51A7CACD0C4}"/>
              </a:ext>
            </a:extLst>
          </p:cNvPr>
          <p:cNvSpPr/>
          <p:nvPr/>
        </p:nvSpPr>
        <p:spPr>
          <a:xfrm>
            <a:off x="1054283" y="346571"/>
            <a:ext cx="742986" cy="5108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63B10-74B1-B6FA-C3D9-9F440FE1488F}"/>
              </a:ext>
            </a:extLst>
          </p:cNvPr>
          <p:cNvSpPr txBox="1"/>
          <p:nvPr/>
        </p:nvSpPr>
        <p:spPr>
          <a:xfrm>
            <a:off x="1029316" y="321013"/>
            <a:ext cx="79623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95B80-C7B6-E9FA-7AF7-7A9C7EB0905C}"/>
              </a:ext>
            </a:extLst>
          </p:cNvPr>
          <p:cNvSpPr txBox="1"/>
          <p:nvPr/>
        </p:nvSpPr>
        <p:spPr>
          <a:xfrm>
            <a:off x="1098234" y="866711"/>
            <a:ext cx="728129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CA3E28-B5E2-A3C7-9DCA-2977B4B698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rcRect l="18760" t="20122" r="17195" b="23027"/>
          <a:stretch/>
        </p:blipFill>
        <p:spPr>
          <a:xfrm>
            <a:off x="3090347" y="1488050"/>
            <a:ext cx="2553828" cy="241902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0A27DC-5FFE-D6D9-E3A3-CB7628DB6CFE}"/>
              </a:ext>
            </a:extLst>
          </p:cNvPr>
          <p:cNvSpPr txBox="1"/>
          <p:nvPr/>
        </p:nvSpPr>
        <p:spPr>
          <a:xfrm>
            <a:off x="6079861" y="1165014"/>
            <a:ext cx="599758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can look at a pump curve and select a pump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F223BD-AA3B-D041-16F4-984AE0F2D561}"/>
              </a:ext>
            </a:extLst>
          </p:cNvPr>
          <p:cNvSpPr txBox="1"/>
          <p:nvPr/>
        </p:nvSpPr>
        <p:spPr>
          <a:xfrm>
            <a:off x="6961988" y="2777351"/>
            <a:ext cx="45806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Referred to as </a:t>
            </a:r>
          </a:p>
          <a:p>
            <a:r>
              <a:rPr lang="en-US" sz="2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Total Dynamic Head (TDH)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0F9950B-BCEA-F35A-2D6C-14AFBB9685E5}"/>
              </a:ext>
            </a:extLst>
          </p:cNvPr>
          <p:cNvCxnSpPr>
            <a:cxnSpLocks/>
          </p:cNvCxnSpPr>
          <p:nvPr/>
        </p:nvCxnSpPr>
        <p:spPr>
          <a:xfrm>
            <a:off x="5191042" y="3044079"/>
            <a:ext cx="1737360" cy="4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7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5" grpId="0"/>
      <p:bldP spid="52" grpId="0"/>
      <p:bldP spid="5" grpId="0" animBg="1"/>
      <p:bldP spid="6" grpId="0"/>
      <p:bldP spid="8" grpId="0"/>
      <p:bldP spid="19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846B23D3-EC54-3714-035B-8708B4DF41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610" y="172426"/>
            <a:ext cx="6648072" cy="585527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FC38F4C-A84B-3E1C-691A-C2EE84BA0F0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C6AE14-3CE4-985F-3ACA-AC680772AC72}"/>
              </a:ext>
            </a:extLst>
          </p:cNvPr>
          <p:cNvSpPr txBox="1"/>
          <p:nvPr/>
        </p:nvSpPr>
        <p:spPr>
          <a:xfrm>
            <a:off x="2791423" y="240446"/>
            <a:ext cx="63633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read a pump curve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41C667-1D9F-C1CD-DF10-2D4AAD4EBF2F}"/>
              </a:ext>
            </a:extLst>
          </p:cNvPr>
          <p:cNvSpPr/>
          <p:nvPr/>
        </p:nvSpPr>
        <p:spPr>
          <a:xfrm>
            <a:off x="2934478" y="866145"/>
            <a:ext cx="603504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CA3E28-B5E2-A3C7-9DCA-2977B4B698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rcRect l="18760" t="20122" r="17195" b="23027"/>
          <a:stretch/>
        </p:blipFill>
        <p:spPr>
          <a:xfrm>
            <a:off x="3090347" y="1488050"/>
            <a:ext cx="2553828" cy="241902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921EC-198C-22C7-F244-2C0CC5222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1781" y="1100106"/>
            <a:ext cx="4155782" cy="465778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F2FE12D-5FE2-A393-4383-484F5674CD63}"/>
              </a:ext>
            </a:extLst>
          </p:cNvPr>
          <p:cNvSpPr/>
          <p:nvPr/>
        </p:nvSpPr>
        <p:spPr>
          <a:xfrm>
            <a:off x="7091794" y="1010840"/>
            <a:ext cx="623959" cy="3011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21D786-5468-7FAA-6434-814061315DA0}"/>
              </a:ext>
            </a:extLst>
          </p:cNvPr>
          <p:cNvSpPr/>
          <p:nvPr/>
        </p:nvSpPr>
        <p:spPr>
          <a:xfrm>
            <a:off x="10881030" y="5506665"/>
            <a:ext cx="623959" cy="3011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1BAE1B08-108B-DC3F-20FF-4C4241DB13C9}"/>
              </a:ext>
            </a:extLst>
          </p:cNvPr>
          <p:cNvSpPr>
            <a:spLocks/>
          </p:cNvSpPr>
          <p:nvPr/>
        </p:nvSpPr>
        <p:spPr>
          <a:xfrm>
            <a:off x="8382904" y="5568479"/>
            <a:ext cx="182880" cy="274320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DBB3831-C535-7DEE-C620-BDB4E04BEBB2}"/>
              </a:ext>
            </a:extLst>
          </p:cNvPr>
          <p:cNvSpPr>
            <a:spLocks/>
          </p:cNvSpPr>
          <p:nvPr/>
        </p:nvSpPr>
        <p:spPr>
          <a:xfrm rot="5400000">
            <a:off x="7365687" y="3109259"/>
            <a:ext cx="182880" cy="274320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33B0EA-3C0E-4237-BAF9-CF364FB14105}"/>
              </a:ext>
            </a:extLst>
          </p:cNvPr>
          <p:cNvCxnSpPr>
            <a:cxnSpLocks/>
          </p:cNvCxnSpPr>
          <p:nvPr/>
        </p:nvCxnSpPr>
        <p:spPr>
          <a:xfrm flipH="1">
            <a:off x="7705759" y="3247747"/>
            <a:ext cx="3046328" cy="0"/>
          </a:xfrm>
          <a:prstGeom prst="straightConnector1">
            <a:avLst/>
          </a:prstGeom>
          <a:ln w="25400">
            <a:solidFill>
              <a:srgbClr val="00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8BAF28-CCB8-4F63-F7B3-EEA98D0AF5AD}"/>
              </a:ext>
            </a:extLst>
          </p:cNvPr>
          <p:cNvCxnSpPr>
            <a:cxnSpLocks/>
          </p:cNvCxnSpPr>
          <p:nvPr/>
        </p:nvCxnSpPr>
        <p:spPr>
          <a:xfrm flipV="1">
            <a:off x="7959914" y="3243096"/>
            <a:ext cx="0" cy="2468880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24B9294-5C95-A84D-B4AB-38F781755970}"/>
              </a:ext>
            </a:extLst>
          </p:cNvPr>
          <p:cNvCxnSpPr>
            <a:cxnSpLocks/>
          </p:cNvCxnSpPr>
          <p:nvPr/>
        </p:nvCxnSpPr>
        <p:spPr>
          <a:xfrm rot="5400000" flipH="1">
            <a:off x="7236253" y="4480511"/>
            <a:ext cx="2468880" cy="0"/>
          </a:xfrm>
          <a:prstGeom prst="straightConnector1">
            <a:avLst/>
          </a:prstGeom>
          <a:ln w="25400">
            <a:solidFill>
              <a:srgbClr val="00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F82FD703-9B6B-B86D-AE8C-DF26CB9E8B43}"/>
              </a:ext>
            </a:extLst>
          </p:cNvPr>
          <p:cNvSpPr>
            <a:spLocks noChangeAspect="1"/>
          </p:cNvSpPr>
          <p:nvPr/>
        </p:nvSpPr>
        <p:spPr>
          <a:xfrm>
            <a:off x="8424962" y="3200476"/>
            <a:ext cx="91440" cy="9144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DEBA0C3-ED13-09FE-3A48-0C53A76614E7}"/>
              </a:ext>
            </a:extLst>
          </p:cNvPr>
          <p:cNvSpPr>
            <a:spLocks noChangeAspect="1"/>
          </p:cNvSpPr>
          <p:nvPr/>
        </p:nvSpPr>
        <p:spPr>
          <a:xfrm>
            <a:off x="7918184" y="3200476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4550EFC-B101-2485-4645-1A37F8606A20}"/>
              </a:ext>
            </a:extLst>
          </p:cNvPr>
          <p:cNvSpPr>
            <a:spLocks noChangeAspect="1"/>
          </p:cNvSpPr>
          <p:nvPr/>
        </p:nvSpPr>
        <p:spPr>
          <a:xfrm>
            <a:off x="8489617" y="3202539"/>
            <a:ext cx="91440" cy="9144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1C56C99-72D1-E2FC-FB8D-57D02AA60509}"/>
              </a:ext>
            </a:extLst>
          </p:cNvPr>
          <p:cNvSpPr>
            <a:spLocks noChangeAspect="1"/>
          </p:cNvSpPr>
          <p:nvPr/>
        </p:nvSpPr>
        <p:spPr>
          <a:xfrm>
            <a:off x="8921083" y="3200476"/>
            <a:ext cx="91440" cy="91440"/>
          </a:xfrm>
          <a:prstGeom prst="ellipse">
            <a:avLst/>
          </a:prstGeom>
          <a:solidFill>
            <a:srgbClr val="00B05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54F688-C339-4097-9FEF-86E445CD1217}"/>
              </a:ext>
            </a:extLst>
          </p:cNvPr>
          <p:cNvSpPr>
            <a:spLocks noChangeAspect="1"/>
          </p:cNvSpPr>
          <p:nvPr/>
        </p:nvSpPr>
        <p:spPr>
          <a:xfrm>
            <a:off x="9372468" y="3201478"/>
            <a:ext cx="91440" cy="9144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F8C71D3-28E4-8CC3-CE5A-FDD27702D2A4}"/>
              </a:ext>
            </a:extLst>
          </p:cNvPr>
          <p:cNvSpPr>
            <a:spLocks noChangeAspect="1"/>
          </p:cNvSpPr>
          <p:nvPr/>
        </p:nvSpPr>
        <p:spPr>
          <a:xfrm>
            <a:off x="9697186" y="3197376"/>
            <a:ext cx="91440" cy="91440"/>
          </a:xfrm>
          <a:prstGeom prst="ellipse">
            <a:avLst/>
          </a:prstGeom>
          <a:solidFill>
            <a:srgbClr val="9933FF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232BF38-6D9C-353E-CC00-6C5DB9E4A1EA}"/>
              </a:ext>
            </a:extLst>
          </p:cNvPr>
          <p:cNvCxnSpPr>
            <a:cxnSpLocks/>
          </p:cNvCxnSpPr>
          <p:nvPr/>
        </p:nvCxnSpPr>
        <p:spPr>
          <a:xfrm flipV="1">
            <a:off x="8535337" y="3246071"/>
            <a:ext cx="0" cy="2468880"/>
          </a:xfrm>
          <a:prstGeom prst="line">
            <a:avLst/>
          </a:prstGeom>
          <a:ln w="25400">
            <a:solidFill>
              <a:srgbClr val="11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8A2731-19C2-6720-FA4A-85BC2B3E96FE}"/>
              </a:ext>
            </a:extLst>
          </p:cNvPr>
          <p:cNvCxnSpPr>
            <a:cxnSpLocks/>
          </p:cNvCxnSpPr>
          <p:nvPr/>
        </p:nvCxnSpPr>
        <p:spPr>
          <a:xfrm flipV="1">
            <a:off x="8964742" y="3246071"/>
            <a:ext cx="0" cy="2468880"/>
          </a:xfrm>
          <a:prstGeom prst="line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C06B88E-DDC0-8F02-0DD1-1A0C7F4D19C7}"/>
              </a:ext>
            </a:extLst>
          </p:cNvPr>
          <p:cNvCxnSpPr>
            <a:cxnSpLocks/>
          </p:cNvCxnSpPr>
          <p:nvPr/>
        </p:nvCxnSpPr>
        <p:spPr>
          <a:xfrm flipV="1">
            <a:off x="9412948" y="3248000"/>
            <a:ext cx="0" cy="246888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D2B3833-FCD9-A95C-5E90-3CE973064BBD}"/>
              </a:ext>
            </a:extLst>
          </p:cNvPr>
          <p:cNvCxnSpPr>
            <a:cxnSpLocks/>
          </p:cNvCxnSpPr>
          <p:nvPr/>
        </p:nvCxnSpPr>
        <p:spPr>
          <a:xfrm flipV="1">
            <a:off x="9740845" y="3242546"/>
            <a:ext cx="0" cy="2468880"/>
          </a:xfrm>
          <a:prstGeom prst="line">
            <a:avLst/>
          </a:prstGeom>
          <a:ln w="25400">
            <a:solidFill>
              <a:srgbClr val="9933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3744B1F-AE95-15E7-191D-74E5BBEEE4B7}"/>
              </a:ext>
            </a:extLst>
          </p:cNvPr>
          <p:cNvSpPr txBox="1"/>
          <p:nvPr/>
        </p:nvSpPr>
        <p:spPr>
          <a:xfrm>
            <a:off x="274576" y="1535713"/>
            <a:ext cx="24264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 139 feet</a:t>
            </a:r>
          </a:p>
          <a:p>
            <a:pPr algn="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 gpm</a:t>
            </a:r>
          </a:p>
          <a:p>
            <a:pPr algn="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gpm</a:t>
            </a:r>
          </a:p>
          <a:p>
            <a:pPr algn="r"/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gpm</a:t>
            </a:r>
          </a:p>
          <a:p>
            <a:pPr algn="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gpm</a:t>
            </a:r>
          </a:p>
          <a:p>
            <a:pPr algn="r"/>
            <a:r>
              <a:rPr lang="en-US" sz="3200" dirty="0">
                <a:solidFill>
                  <a:srgbClr val="99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gpm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603D57A-1A6E-7E95-17F0-FA2C21672088}"/>
              </a:ext>
            </a:extLst>
          </p:cNvPr>
          <p:cNvSpPr/>
          <p:nvPr/>
        </p:nvSpPr>
        <p:spPr>
          <a:xfrm>
            <a:off x="1020550" y="2537758"/>
            <a:ext cx="1885046" cy="562303"/>
          </a:xfrm>
          <a:prstGeom prst="round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82D8971-898E-9497-E7D4-A635B7FEF0C1}"/>
              </a:ext>
            </a:extLst>
          </p:cNvPr>
          <p:cNvSpPr/>
          <p:nvPr/>
        </p:nvSpPr>
        <p:spPr>
          <a:xfrm>
            <a:off x="9772154" y="2034718"/>
            <a:ext cx="1002441" cy="239940"/>
          </a:xfrm>
          <a:prstGeom prst="round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40192F0-9AC2-BCA3-C2F6-3D4E5804DD0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4244" y="3292398"/>
            <a:ext cx="1811268" cy="103968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DE94DED-3FC6-C1DF-6F31-E1BA2B63EE11}"/>
              </a:ext>
            </a:extLst>
          </p:cNvPr>
          <p:cNvSpPr txBox="1"/>
          <p:nvPr/>
        </p:nvSpPr>
        <p:spPr>
          <a:xfrm>
            <a:off x="2903966" y="4278454"/>
            <a:ext cx="2898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1½ hp 2-stage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8DFA9E6-E744-4827-57F3-F074BEB06902}"/>
              </a:ext>
            </a:extLst>
          </p:cNvPr>
          <p:cNvSpPr/>
          <p:nvPr/>
        </p:nvSpPr>
        <p:spPr>
          <a:xfrm>
            <a:off x="3364244" y="2147591"/>
            <a:ext cx="1885046" cy="562303"/>
          </a:xfrm>
          <a:prstGeom prst="round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4" grpId="0" animBg="1"/>
      <p:bldP spid="1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/>
      <p:bldP spid="38" grpId="0" animBg="1"/>
      <p:bldP spid="39" grpId="0" animBg="1"/>
      <p:bldP spid="41" grpId="0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E5720B7-440B-B515-A9F7-B3F6C34A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8239" y="1971162"/>
            <a:ext cx="6295549" cy="47067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B1416AA-7D42-7CA9-5A2E-FE6BAD2E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56" y="247922"/>
            <a:ext cx="6190272" cy="560043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47A6D7B-4CB9-7118-562F-1BEBA8A03A45}"/>
              </a:ext>
            </a:extLst>
          </p:cNvPr>
          <p:cNvSpPr txBox="1"/>
          <p:nvPr/>
        </p:nvSpPr>
        <p:spPr>
          <a:xfrm>
            <a:off x="1034555" y="806981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E1807D-AE51-E9C3-5C82-059C65B423B0}"/>
              </a:ext>
            </a:extLst>
          </p:cNvPr>
          <p:cNvSpPr txBox="1"/>
          <p:nvPr/>
        </p:nvSpPr>
        <p:spPr>
          <a:xfrm>
            <a:off x="1345723" y="429019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6F2B274-454C-4412-2D83-907C9BEC4612}"/>
              </a:ext>
            </a:extLst>
          </p:cNvPr>
          <p:cNvSpPr txBox="1"/>
          <p:nvPr/>
        </p:nvSpPr>
        <p:spPr>
          <a:xfrm>
            <a:off x="3973743" y="4296754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B8F3F3D-21E3-6616-0FDC-2A172832FE8C}"/>
              </a:ext>
            </a:extLst>
          </p:cNvPr>
          <p:cNvSpPr txBox="1"/>
          <p:nvPr/>
        </p:nvSpPr>
        <p:spPr>
          <a:xfrm>
            <a:off x="1128407" y="2070272"/>
            <a:ext cx="92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8F65661-68B0-2C9B-D8B5-8955D96B6ECD}"/>
              </a:ext>
            </a:extLst>
          </p:cNvPr>
          <p:cNvSpPr txBox="1"/>
          <p:nvPr/>
        </p:nvSpPr>
        <p:spPr>
          <a:xfrm>
            <a:off x="3886503" y="205945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250FB7-16F7-2792-338D-DC3486D05025}"/>
              </a:ext>
            </a:extLst>
          </p:cNvPr>
          <p:cNvSpPr txBox="1"/>
          <p:nvPr/>
        </p:nvSpPr>
        <p:spPr>
          <a:xfrm>
            <a:off x="7488392" y="781041"/>
            <a:ext cx="127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    7 Rotors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9E323E-7ACA-839B-BA8C-572B57B3EF09}"/>
              </a:ext>
            </a:extLst>
          </p:cNvPr>
          <p:cNvSpPr txBox="1"/>
          <p:nvPr/>
        </p:nvSpPr>
        <p:spPr>
          <a:xfrm>
            <a:off x="1892828" y="-50241"/>
            <a:ext cx="127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5                            3 Rotors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C38F4C-A84B-3E1C-691A-C2EE84BA0F0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C6AE14-3CE4-985F-3ACA-AC680772AC72}"/>
              </a:ext>
            </a:extLst>
          </p:cNvPr>
          <p:cNvSpPr txBox="1"/>
          <p:nvPr/>
        </p:nvSpPr>
        <p:spPr>
          <a:xfrm>
            <a:off x="2791423" y="240446"/>
            <a:ext cx="63633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 to total-up the house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41C667-1D9F-C1CD-DF10-2D4AAD4EBF2F}"/>
              </a:ext>
            </a:extLst>
          </p:cNvPr>
          <p:cNvSpPr/>
          <p:nvPr/>
        </p:nvSpPr>
        <p:spPr>
          <a:xfrm>
            <a:off x="2934478" y="866145"/>
            <a:ext cx="603504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B8E3E-EC68-F1B2-AAF8-EA210DC3C071}"/>
              </a:ext>
            </a:extLst>
          </p:cNvPr>
          <p:cNvSpPr txBox="1"/>
          <p:nvPr/>
        </p:nvSpPr>
        <p:spPr>
          <a:xfrm>
            <a:off x="6217682" y="1025249"/>
            <a:ext cx="295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	  116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54FAA-C84D-0467-35EF-29CA782EBDE0}"/>
              </a:ext>
            </a:extLst>
          </p:cNvPr>
          <p:cNvSpPr txBox="1"/>
          <p:nvPr/>
        </p:nvSpPr>
        <p:spPr>
          <a:xfrm>
            <a:off x="6226950" y="1435130"/>
            <a:ext cx="295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	               8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7031E-A882-C1AA-A53F-5369A942C5B2}"/>
              </a:ext>
            </a:extLst>
          </p:cNvPr>
          <p:cNvSpPr txBox="1"/>
          <p:nvPr/>
        </p:nvSpPr>
        <p:spPr>
          <a:xfrm>
            <a:off x="6257728" y="1958350"/>
            <a:ext cx="384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	    18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353B97-7AA0-8FBB-783A-BEDB4FA68894}"/>
              </a:ext>
            </a:extLst>
          </p:cNvPr>
          <p:cNvSpPr txBox="1"/>
          <p:nvPr/>
        </p:nvSpPr>
        <p:spPr>
          <a:xfrm>
            <a:off x="6288506" y="2490891"/>
            <a:ext cx="310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Friction	      8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B4962-BCBD-2B20-F9AD-5E5C9EF1ACBC}"/>
              </a:ext>
            </a:extLst>
          </p:cNvPr>
          <p:cNvSpPr txBox="1"/>
          <p:nvPr/>
        </p:nvSpPr>
        <p:spPr>
          <a:xfrm>
            <a:off x="8093168" y="2543258"/>
            <a:ext cx="180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___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CE00D8-0365-F54F-1E02-5D9AC937BE24}"/>
              </a:ext>
            </a:extLst>
          </p:cNvPr>
          <p:cNvSpPr txBox="1"/>
          <p:nvPr/>
        </p:nvSpPr>
        <p:spPr>
          <a:xfrm>
            <a:off x="8380233" y="3072884"/>
            <a:ext cx="191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D8F17-2C74-E292-B5F6-AD6E43C33DF5}"/>
              </a:ext>
            </a:extLst>
          </p:cNvPr>
          <p:cNvSpPr txBox="1"/>
          <p:nvPr/>
        </p:nvSpPr>
        <p:spPr>
          <a:xfrm>
            <a:off x="10385423" y="363556"/>
            <a:ext cx="1474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Rotors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CEA56-6B26-3124-F0C5-18B261C821EE}"/>
              </a:ext>
            </a:extLst>
          </p:cNvPr>
          <p:cNvSpPr txBox="1"/>
          <p:nvPr/>
        </p:nvSpPr>
        <p:spPr>
          <a:xfrm>
            <a:off x="10735632" y="786249"/>
            <a:ext cx="114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psi</a:t>
            </a:r>
          </a:p>
        </p:txBody>
      </p:sp>
    </p:spTree>
    <p:extLst>
      <p:ext uri="{BB962C8B-B14F-4D97-AF65-F5344CB8AC3E}">
        <p14:creationId xmlns:p14="http://schemas.microsoft.com/office/powerpoint/2010/main" val="10756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7" grpId="0"/>
      <p:bldP spid="9" grpId="0"/>
      <p:bldP spid="11" grpId="0"/>
      <p:bldP spid="12" grpId="0"/>
      <p:bldP spid="14" grpId="0"/>
      <p:bldP spid="15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36B7A-C856-8A26-8AD2-D1E9B27E2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20342A3-FAF5-153B-2EBC-245D172F4871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517A6E-8C55-F724-2392-A88ABE9A1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9" t="2456" r="2210" b="5795"/>
          <a:stretch/>
        </p:blipFill>
        <p:spPr>
          <a:xfrm>
            <a:off x="60354" y="228783"/>
            <a:ext cx="6208559" cy="5619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FA623A-1920-4AA7-2AC5-1A33C9AFB74D}"/>
              </a:ext>
            </a:extLst>
          </p:cNvPr>
          <p:cNvSpPr txBox="1"/>
          <p:nvPr/>
        </p:nvSpPr>
        <p:spPr>
          <a:xfrm>
            <a:off x="2810896" y="243693"/>
            <a:ext cx="9261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 of Resistance - Centrifugals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C35D0F-5252-6919-0A25-6FC8A57E3C97}"/>
              </a:ext>
            </a:extLst>
          </p:cNvPr>
          <p:cNvCxnSpPr>
            <a:cxnSpLocks/>
          </p:cNvCxnSpPr>
          <p:nvPr/>
        </p:nvCxnSpPr>
        <p:spPr>
          <a:xfrm>
            <a:off x="2899671" y="1042520"/>
            <a:ext cx="9052560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Free Water Sprinkler Cliparts, Download Free Water Sprinkler Cliparts png  images, Free ClipArts on Clipart Library">
            <a:extLst>
              <a:ext uri="{FF2B5EF4-FFF2-40B4-BE49-F238E27FC236}">
                <a16:creationId xmlns:a16="http://schemas.microsoft.com/office/drawing/2014/main" id="{2C8E4D46-1AA5-7059-0B67-CEFCDE03D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6061" r="2538"/>
          <a:stretch/>
        </p:blipFill>
        <p:spPr bwMode="auto">
          <a:xfrm>
            <a:off x="8458034" y="4818263"/>
            <a:ext cx="11657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ree Water Sprinkler Cliparts, Download Free Water Sprinkler Cliparts png  images, Free ClipArts on Clipart Library">
            <a:extLst>
              <a:ext uri="{FF2B5EF4-FFF2-40B4-BE49-F238E27FC236}">
                <a16:creationId xmlns:a16="http://schemas.microsoft.com/office/drawing/2014/main" id="{6B3104A0-AC89-C6EB-75D1-D1A5A5BBE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6061" r="2538"/>
          <a:stretch/>
        </p:blipFill>
        <p:spPr bwMode="auto">
          <a:xfrm>
            <a:off x="10904878" y="4818350"/>
            <a:ext cx="11657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ee Water Sprinkler Cliparts, Download Free Water Sprinkler Cliparts png  images, Free ClipArts on Clipart Library">
            <a:extLst>
              <a:ext uri="{FF2B5EF4-FFF2-40B4-BE49-F238E27FC236}">
                <a16:creationId xmlns:a16="http://schemas.microsoft.com/office/drawing/2014/main" id="{636921E2-567B-EC5B-4B5E-92F09A7C6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6061" r="2538"/>
          <a:stretch/>
        </p:blipFill>
        <p:spPr bwMode="auto">
          <a:xfrm>
            <a:off x="9691507" y="4818350"/>
            <a:ext cx="11657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6FCD0-BC9F-D7ED-2880-C301C7C8A8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455" y="1873517"/>
            <a:ext cx="4321354" cy="2411917"/>
          </a:xfrm>
          <a:prstGeom prst="rect">
            <a:avLst/>
          </a:prstGeom>
        </p:spPr>
      </p:pic>
      <p:pic>
        <p:nvPicPr>
          <p:cNvPr id="10" name="Picture 9" descr="A picture containing tool&#10;&#10;Description automatically generated">
            <a:extLst>
              <a:ext uri="{FF2B5EF4-FFF2-40B4-BE49-F238E27FC236}">
                <a16:creationId xmlns:a16="http://schemas.microsoft.com/office/drawing/2014/main" id="{76AE3372-30F1-C93E-8353-714B8C9E77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3" b="22960"/>
          <a:stretch/>
        </p:blipFill>
        <p:spPr>
          <a:xfrm>
            <a:off x="6082932" y="3163328"/>
            <a:ext cx="3820585" cy="2068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D598A0-4DAC-5C5C-A015-514ED82A2A4C}"/>
              </a:ext>
            </a:extLst>
          </p:cNvPr>
          <p:cNvSpPr txBox="1"/>
          <p:nvPr/>
        </p:nvSpPr>
        <p:spPr>
          <a:xfrm>
            <a:off x="8734450" y="1044875"/>
            <a:ext cx="3206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Jets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5D912D-F7BF-B40A-4973-96C9E7E23460}"/>
              </a:ext>
            </a:extLst>
          </p:cNvPr>
          <p:cNvSpPr txBox="1"/>
          <p:nvPr/>
        </p:nvSpPr>
        <p:spPr>
          <a:xfrm>
            <a:off x="5483681" y="6213662"/>
            <a:ext cx="2769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virtual training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4CAF29-08C7-0E8A-C1F9-18826CFD501D}"/>
              </a:ext>
            </a:extLst>
          </p:cNvPr>
          <p:cNvSpPr txBox="1"/>
          <p:nvPr/>
        </p:nvSpPr>
        <p:spPr>
          <a:xfrm>
            <a:off x="4517880" y="6085002"/>
            <a:ext cx="1493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unPenh" panose="01010101010101010101" pitchFamily="2" charset="0"/>
                <a:cs typeface="DaunPenh" panose="01010101010101010101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01551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B1416AA-7D42-7CA9-5A2E-FE6BAD2EA6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56" y="247922"/>
            <a:ext cx="6190272" cy="560043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FC38F4C-A84B-3E1C-691A-C2EE84BA0F0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C6AE14-3CE4-985F-3ACA-AC680772AC72}"/>
              </a:ext>
            </a:extLst>
          </p:cNvPr>
          <p:cNvSpPr txBox="1"/>
          <p:nvPr/>
        </p:nvSpPr>
        <p:spPr>
          <a:xfrm>
            <a:off x="2791423" y="240446"/>
            <a:ext cx="63633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These two numbers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41C667-1D9F-C1CD-DF10-2D4AAD4EBF2F}"/>
              </a:ext>
            </a:extLst>
          </p:cNvPr>
          <p:cNvSpPr/>
          <p:nvPr/>
        </p:nvSpPr>
        <p:spPr>
          <a:xfrm>
            <a:off x="2934478" y="866145"/>
            <a:ext cx="448056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CFA0F-12F2-40DD-C46F-BCCBFB4C78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9610" y="172426"/>
            <a:ext cx="6648072" cy="5855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6BC2E6-FAC3-8720-AE6F-DB26E6FDC5B9}"/>
              </a:ext>
            </a:extLst>
          </p:cNvPr>
          <p:cNvSpPr txBox="1"/>
          <p:nvPr/>
        </p:nvSpPr>
        <p:spPr>
          <a:xfrm>
            <a:off x="8380233" y="3072884"/>
            <a:ext cx="191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C65FE1-0429-98D6-9CAB-64303C611B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rcRect l="20147" t="11772" r="16179" b="17968"/>
          <a:stretch/>
        </p:blipFill>
        <p:spPr>
          <a:xfrm>
            <a:off x="3128642" y="1488050"/>
            <a:ext cx="2365025" cy="2361513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5F9CFC-F59B-D7C8-F5A3-E51A7CACD0C4}"/>
              </a:ext>
            </a:extLst>
          </p:cNvPr>
          <p:cNvSpPr/>
          <p:nvPr/>
        </p:nvSpPr>
        <p:spPr>
          <a:xfrm>
            <a:off x="1054283" y="346571"/>
            <a:ext cx="742986" cy="5108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63B10-74B1-B6FA-C3D9-9F440FE1488F}"/>
              </a:ext>
            </a:extLst>
          </p:cNvPr>
          <p:cNvSpPr txBox="1"/>
          <p:nvPr/>
        </p:nvSpPr>
        <p:spPr>
          <a:xfrm>
            <a:off x="1032546" y="316594"/>
            <a:ext cx="79623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47A6D7B-4CB9-7118-562F-1BEBA8A03A45}"/>
              </a:ext>
            </a:extLst>
          </p:cNvPr>
          <p:cNvSpPr txBox="1"/>
          <p:nvPr/>
        </p:nvSpPr>
        <p:spPr>
          <a:xfrm>
            <a:off x="1034555" y="806981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95B80-C7B6-E9FA-7AF7-7A9C7EB0905C}"/>
              </a:ext>
            </a:extLst>
          </p:cNvPr>
          <p:cNvSpPr txBox="1"/>
          <p:nvPr/>
        </p:nvSpPr>
        <p:spPr>
          <a:xfrm>
            <a:off x="1085642" y="886167"/>
            <a:ext cx="728129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0A63E9-7A06-84E2-6BA2-B28A523A9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8093" y="528774"/>
            <a:ext cx="4539822" cy="5088219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96FE747-B9D4-D7BF-3A68-0746BB2023A8}"/>
              </a:ext>
            </a:extLst>
          </p:cNvPr>
          <p:cNvSpPr>
            <a:spLocks/>
          </p:cNvSpPr>
          <p:nvPr/>
        </p:nvSpPr>
        <p:spPr>
          <a:xfrm>
            <a:off x="9372421" y="5355419"/>
            <a:ext cx="182880" cy="274320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D48265A-1B23-0A2B-AED3-4F9066BC2CF8}"/>
              </a:ext>
            </a:extLst>
          </p:cNvPr>
          <p:cNvSpPr>
            <a:spLocks/>
          </p:cNvSpPr>
          <p:nvPr/>
        </p:nvSpPr>
        <p:spPr>
          <a:xfrm rot="5400000">
            <a:off x="7323598" y="2541627"/>
            <a:ext cx="182880" cy="274320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ECC4DC-F2EA-83EE-3356-315E45A28EBB}"/>
              </a:ext>
            </a:extLst>
          </p:cNvPr>
          <p:cNvCxnSpPr>
            <a:cxnSpLocks/>
          </p:cNvCxnSpPr>
          <p:nvPr/>
        </p:nvCxnSpPr>
        <p:spPr>
          <a:xfrm flipH="1">
            <a:off x="8032137" y="2680602"/>
            <a:ext cx="3374232" cy="0"/>
          </a:xfrm>
          <a:prstGeom prst="straightConnector1">
            <a:avLst/>
          </a:prstGeom>
          <a:ln w="38100">
            <a:solidFill>
              <a:srgbClr val="00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DE9F437-816C-BA00-D3F6-717451E0FC78}"/>
              </a:ext>
            </a:extLst>
          </p:cNvPr>
          <p:cNvSpPr>
            <a:spLocks noChangeAspect="1"/>
          </p:cNvSpPr>
          <p:nvPr/>
        </p:nvSpPr>
        <p:spPr>
          <a:xfrm>
            <a:off x="8838760" y="2634129"/>
            <a:ext cx="91440" cy="91440"/>
          </a:xfrm>
          <a:prstGeom prst="ellipse">
            <a:avLst/>
          </a:prstGeom>
          <a:solidFill>
            <a:srgbClr val="00B05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4D49A-A0B8-08C7-3C9F-8700F73F7C87}"/>
              </a:ext>
            </a:extLst>
          </p:cNvPr>
          <p:cNvCxnSpPr>
            <a:cxnSpLocks/>
          </p:cNvCxnSpPr>
          <p:nvPr/>
        </p:nvCxnSpPr>
        <p:spPr>
          <a:xfrm flipV="1">
            <a:off x="8487619" y="2679217"/>
            <a:ext cx="0" cy="2834640"/>
          </a:xfrm>
          <a:prstGeom prst="line">
            <a:avLst/>
          </a:prstGeom>
          <a:ln w="38100">
            <a:solidFill>
              <a:srgbClr val="11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128249-D78A-6929-4A1B-9121C40A1DC6}"/>
              </a:ext>
            </a:extLst>
          </p:cNvPr>
          <p:cNvCxnSpPr>
            <a:cxnSpLocks/>
          </p:cNvCxnSpPr>
          <p:nvPr/>
        </p:nvCxnSpPr>
        <p:spPr>
          <a:xfrm rot="5400000" flipH="1">
            <a:off x="8092261" y="4050387"/>
            <a:ext cx="2743200" cy="0"/>
          </a:xfrm>
          <a:prstGeom prst="straightConnector1">
            <a:avLst/>
          </a:prstGeom>
          <a:ln w="38100">
            <a:solidFill>
              <a:srgbClr val="00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C5E80CE9-B99E-D545-76A8-941BD93E4641}"/>
              </a:ext>
            </a:extLst>
          </p:cNvPr>
          <p:cNvSpPr>
            <a:spLocks noChangeAspect="1"/>
          </p:cNvSpPr>
          <p:nvPr/>
        </p:nvSpPr>
        <p:spPr>
          <a:xfrm>
            <a:off x="8444427" y="2630809"/>
            <a:ext cx="91440" cy="91440"/>
          </a:xfrm>
          <a:prstGeom prst="ellipse">
            <a:avLst/>
          </a:prstGeom>
          <a:solidFill>
            <a:srgbClr val="1166FF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4CEC617-B73E-9297-EA18-6343D17BD998}"/>
              </a:ext>
            </a:extLst>
          </p:cNvPr>
          <p:cNvSpPr>
            <a:spLocks noChangeAspect="1"/>
          </p:cNvSpPr>
          <p:nvPr/>
        </p:nvSpPr>
        <p:spPr>
          <a:xfrm>
            <a:off x="9420380" y="2630809"/>
            <a:ext cx="91440" cy="9144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DCAB9F-40C4-73FE-F34B-2AEB37C30419}"/>
              </a:ext>
            </a:extLst>
          </p:cNvPr>
          <p:cNvSpPr>
            <a:spLocks noChangeAspect="1"/>
          </p:cNvSpPr>
          <p:nvPr/>
        </p:nvSpPr>
        <p:spPr>
          <a:xfrm>
            <a:off x="9764005" y="2630809"/>
            <a:ext cx="91440" cy="9144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5EF131-D62A-3219-F486-8B9C065B3747}"/>
              </a:ext>
            </a:extLst>
          </p:cNvPr>
          <p:cNvSpPr>
            <a:spLocks noChangeAspect="1"/>
          </p:cNvSpPr>
          <p:nvPr/>
        </p:nvSpPr>
        <p:spPr>
          <a:xfrm>
            <a:off x="10098776" y="2634529"/>
            <a:ext cx="91440" cy="91440"/>
          </a:xfrm>
          <a:prstGeom prst="ellipse">
            <a:avLst/>
          </a:prstGeom>
          <a:solidFill>
            <a:srgbClr val="9933FF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2E9A1E-BE1B-7310-0CB3-82F01C8A9AF4}"/>
              </a:ext>
            </a:extLst>
          </p:cNvPr>
          <p:cNvCxnSpPr>
            <a:cxnSpLocks/>
          </p:cNvCxnSpPr>
          <p:nvPr/>
        </p:nvCxnSpPr>
        <p:spPr>
          <a:xfrm flipV="1">
            <a:off x="8883422" y="2676529"/>
            <a:ext cx="0" cy="2834640"/>
          </a:xfrm>
          <a:prstGeom prst="line">
            <a:avLst/>
          </a:prstGeom>
          <a:ln w="381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791DE6-B3CB-EE76-08A4-F1A080DE3B6E}"/>
              </a:ext>
            </a:extLst>
          </p:cNvPr>
          <p:cNvCxnSpPr>
            <a:cxnSpLocks/>
          </p:cNvCxnSpPr>
          <p:nvPr/>
        </p:nvCxnSpPr>
        <p:spPr>
          <a:xfrm flipV="1">
            <a:off x="9824490" y="2668806"/>
            <a:ext cx="0" cy="283464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A10F89-B5DE-91C5-A5AE-39E1FFB094F3}"/>
              </a:ext>
            </a:extLst>
          </p:cNvPr>
          <p:cNvCxnSpPr>
            <a:cxnSpLocks/>
          </p:cNvCxnSpPr>
          <p:nvPr/>
        </p:nvCxnSpPr>
        <p:spPr>
          <a:xfrm flipV="1">
            <a:off x="10152227" y="2676529"/>
            <a:ext cx="0" cy="2834640"/>
          </a:xfrm>
          <a:prstGeom prst="line">
            <a:avLst/>
          </a:prstGeom>
          <a:ln w="38100">
            <a:solidFill>
              <a:srgbClr val="9933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3CE5875-34EB-0E82-493A-89DC80B13BB5}"/>
              </a:ext>
            </a:extLst>
          </p:cNvPr>
          <p:cNvSpPr txBox="1"/>
          <p:nvPr/>
        </p:nvSpPr>
        <p:spPr>
          <a:xfrm>
            <a:off x="351052" y="1607391"/>
            <a:ext cx="24264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 150 feet</a:t>
            </a:r>
          </a:p>
          <a:p>
            <a:pPr algn="r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gpm</a:t>
            </a:r>
          </a:p>
          <a:p>
            <a:pPr algn="r"/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gpm</a:t>
            </a:r>
          </a:p>
          <a:p>
            <a:pPr algn="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gpm</a:t>
            </a:r>
          </a:p>
          <a:p>
            <a:pPr algn="r"/>
            <a:r>
              <a:rPr lang="en-US" sz="3200" dirty="0">
                <a:solidFill>
                  <a:srgbClr val="99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gpm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BF573F4-967C-8C37-5432-62C6AF2372F2}"/>
              </a:ext>
            </a:extLst>
          </p:cNvPr>
          <p:cNvSpPr/>
          <p:nvPr/>
        </p:nvSpPr>
        <p:spPr>
          <a:xfrm>
            <a:off x="1084091" y="3077922"/>
            <a:ext cx="1836047" cy="562303"/>
          </a:xfrm>
          <a:prstGeom prst="round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3E42053-B37B-54D5-DF93-E4C76A849F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4244" y="3292398"/>
            <a:ext cx="1811268" cy="103968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605A470-35BF-F7E6-8BBC-0B7EA394D686}"/>
              </a:ext>
            </a:extLst>
          </p:cNvPr>
          <p:cNvSpPr txBox="1"/>
          <p:nvPr/>
        </p:nvSpPr>
        <p:spPr>
          <a:xfrm>
            <a:off x="2903966" y="4278454"/>
            <a:ext cx="2898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hp 3-stage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3AEBB0-9608-E331-BCC4-DA352707B301}"/>
              </a:ext>
            </a:extLst>
          </p:cNvPr>
          <p:cNvSpPr/>
          <p:nvPr/>
        </p:nvSpPr>
        <p:spPr>
          <a:xfrm>
            <a:off x="3169304" y="2017243"/>
            <a:ext cx="2278995" cy="562303"/>
          </a:xfrm>
          <a:prstGeom prst="round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5ECE41-BE4E-D466-9B6C-365FA3261831}"/>
              </a:ext>
            </a:extLst>
          </p:cNvPr>
          <p:cNvSpPr/>
          <p:nvPr/>
        </p:nvSpPr>
        <p:spPr>
          <a:xfrm>
            <a:off x="10297738" y="1140435"/>
            <a:ext cx="1108631" cy="191700"/>
          </a:xfrm>
          <a:prstGeom prst="round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7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/>
      <p:bldP spid="52" grpId="0"/>
      <p:bldP spid="8" grpId="0"/>
      <p:bldP spid="16" grpId="0" animBg="1"/>
      <p:bldP spid="17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5" grpId="0"/>
      <p:bldP spid="36" grpId="0" animBg="1"/>
      <p:bldP spid="38" grpId="0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6866-8327-3F51-77DC-E081A905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A26480-84CB-EDEB-5443-67F7EF47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C465-BC12-346B-E7A3-2A2BD401B666}"/>
              </a:ext>
            </a:extLst>
          </p:cNvPr>
          <p:cNvSpPr txBox="1"/>
          <p:nvPr/>
        </p:nvSpPr>
        <p:spPr>
          <a:xfrm>
            <a:off x="11843" y="4738927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https://www.youtube.com/@flintandwalling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7D0CD-DC4C-7BBD-1F5B-722054BE7DA0}"/>
              </a:ext>
            </a:extLst>
          </p:cNvPr>
          <p:cNvSpPr txBox="1"/>
          <p:nvPr/>
        </p:nvSpPr>
        <p:spPr>
          <a:xfrm>
            <a:off x="10505423" y="5415684"/>
            <a:ext cx="153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track 2B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BC856-489D-D03B-5384-101D0EC34A00}"/>
              </a:ext>
            </a:extLst>
          </p:cNvPr>
          <p:cNvSpPr txBox="1"/>
          <p:nvPr/>
        </p:nvSpPr>
        <p:spPr>
          <a:xfrm>
            <a:off x="1073596" y="4331819"/>
            <a:ext cx="3222066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subscribe</a:t>
            </a:r>
          </a:p>
        </p:txBody>
      </p:sp>
    </p:spTree>
    <p:extLst>
      <p:ext uri="{BB962C8B-B14F-4D97-AF65-F5344CB8AC3E}">
        <p14:creationId xmlns:p14="http://schemas.microsoft.com/office/powerpoint/2010/main" val="382863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ED7BF2-B986-5D35-39D4-508D7D8270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9" t="2456" r="2210" b="5795"/>
          <a:stretch/>
        </p:blipFill>
        <p:spPr>
          <a:xfrm>
            <a:off x="60354" y="228783"/>
            <a:ext cx="6208559" cy="56195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140E1E-3D3A-C413-2AC3-170997B103DD}"/>
              </a:ext>
            </a:extLst>
          </p:cNvPr>
          <p:cNvSpPr/>
          <p:nvPr/>
        </p:nvSpPr>
        <p:spPr>
          <a:xfrm>
            <a:off x="755645" y="3808295"/>
            <a:ext cx="2208798" cy="15739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142D2-2FC1-7D2A-9B72-CA143B4452B8}"/>
              </a:ext>
            </a:extLst>
          </p:cNvPr>
          <p:cNvSpPr/>
          <p:nvPr/>
        </p:nvSpPr>
        <p:spPr>
          <a:xfrm>
            <a:off x="3372113" y="3804062"/>
            <a:ext cx="2208798" cy="15739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873F2-6211-2DED-C4A5-DF913EF7BB84}"/>
              </a:ext>
            </a:extLst>
          </p:cNvPr>
          <p:cNvSpPr/>
          <p:nvPr/>
        </p:nvSpPr>
        <p:spPr>
          <a:xfrm>
            <a:off x="1054283" y="346571"/>
            <a:ext cx="742986" cy="5108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45BE9-1DC3-F997-4AD9-10EF86185A20}"/>
              </a:ext>
            </a:extLst>
          </p:cNvPr>
          <p:cNvSpPr txBox="1"/>
          <p:nvPr/>
        </p:nvSpPr>
        <p:spPr>
          <a:xfrm>
            <a:off x="1029316" y="321013"/>
            <a:ext cx="79623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74857-E5DB-18CF-17B7-3C0519EA94D0}"/>
              </a:ext>
            </a:extLst>
          </p:cNvPr>
          <p:cNvSpPr txBox="1"/>
          <p:nvPr/>
        </p:nvSpPr>
        <p:spPr>
          <a:xfrm>
            <a:off x="807888" y="3810398"/>
            <a:ext cx="210565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28CA2-8E97-951F-C1B8-099D987E32CF}"/>
              </a:ext>
            </a:extLst>
          </p:cNvPr>
          <p:cNvSpPr txBox="1"/>
          <p:nvPr/>
        </p:nvSpPr>
        <p:spPr>
          <a:xfrm>
            <a:off x="3730360" y="3822021"/>
            <a:ext cx="156315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EDB87-1E2C-336D-B185-C16A8840858D}"/>
              </a:ext>
            </a:extLst>
          </p:cNvPr>
          <p:cNvSpPr txBox="1"/>
          <p:nvPr/>
        </p:nvSpPr>
        <p:spPr>
          <a:xfrm>
            <a:off x="1281679" y="4360211"/>
            <a:ext cx="1031179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ft.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61651E-38ED-4798-C074-D148AF569591}"/>
              </a:ext>
            </a:extLst>
          </p:cNvPr>
          <p:cNvSpPr txBox="1"/>
          <p:nvPr/>
        </p:nvSpPr>
        <p:spPr>
          <a:xfrm>
            <a:off x="3659734" y="4369191"/>
            <a:ext cx="1031179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ft.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A458CA-AAEB-9E2B-6FB0-F34801F59D5C}"/>
              </a:ext>
            </a:extLst>
          </p:cNvPr>
          <p:cNvSpPr txBox="1"/>
          <p:nvPr/>
        </p:nvSpPr>
        <p:spPr>
          <a:xfrm>
            <a:off x="1089825" y="882824"/>
            <a:ext cx="728129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D5F411-1AB5-9ADB-0345-CFC58B49074A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EB8BA7-E248-CC1F-15B8-64616131CBCB}"/>
              </a:ext>
            </a:extLst>
          </p:cNvPr>
          <p:cNvSpPr txBox="1"/>
          <p:nvPr/>
        </p:nvSpPr>
        <p:spPr>
          <a:xfrm>
            <a:off x="2720373" y="-79303"/>
            <a:ext cx="705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8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26F81A-9B00-7641-E649-0EB728B93F8D}"/>
              </a:ext>
            </a:extLst>
          </p:cNvPr>
          <p:cNvCxnSpPr>
            <a:cxnSpLocks/>
          </p:cNvCxnSpPr>
          <p:nvPr/>
        </p:nvCxnSpPr>
        <p:spPr>
          <a:xfrm flipH="1">
            <a:off x="1884887" y="644917"/>
            <a:ext cx="640080" cy="0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1F1631-1F2E-7096-2098-1E57B8609E1D}"/>
              </a:ext>
            </a:extLst>
          </p:cNvPr>
          <p:cNvCxnSpPr>
            <a:cxnSpLocks/>
          </p:cNvCxnSpPr>
          <p:nvPr/>
        </p:nvCxnSpPr>
        <p:spPr>
          <a:xfrm flipH="1">
            <a:off x="1934539" y="1054728"/>
            <a:ext cx="732488" cy="434041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1E9F5A-C6CF-D6DC-BE8D-BC0E3A4A0677}"/>
              </a:ext>
            </a:extLst>
          </p:cNvPr>
          <p:cNvCxnSpPr>
            <a:cxnSpLocks/>
          </p:cNvCxnSpPr>
          <p:nvPr/>
        </p:nvCxnSpPr>
        <p:spPr>
          <a:xfrm>
            <a:off x="3592299" y="1044540"/>
            <a:ext cx="732488" cy="434041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7744432-2155-C31B-5189-7CCC5E828A29}"/>
              </a:ext>
            </a:extLst>
          </p:cNvPr>
          <p:cNvCxnSpPr>
            <a:cxnSpLocks/>
          </p:cNvCxnSpPr>
          <p:nvPr/>
        </p:nvCxnSpPr>
        <p:spPr>
          <a:xfrm>
            <a:off x="3426849" y="1196190"/>
            <a:ext cx="1034792" cy="2548371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4F52FD-8226-E2BF-5A10-DB4682E78DC3}"/>
              </a:ext>
            </a:extLst>
          </p:cNvPr>
          <p:cNvCxnSpPr>
            <a:cxnSpLocks/>
          </p:cNvCxnSpPr>
          <p:nvPr/>
        </p:nvCxnSpPr>
        <p:spPr>
          <a:xfrm flipH="1">
            <a:off x="1839024" y="1222131"/>
            <a:ext cx="1074298" cy="2522430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1668B42-EB66-9CB5-D514-C64A288C67A7}"/>
              </a:ext>
            </a:extLst>
          </p:cNvPr>
          <p:cNvSpPr/>
          <p:nvPr/>
        </p:nvSpPr>
        <p:spPr>
          <a:xfrm>
            <a:off x="755645" y="1539475"/>
            <a:ext cx="2208798" cy="15739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8E319E-C753-A6EF-69A1-48F1091D5FA2}"/>
              </a:ext>
            </a:extLst>
          </p:cNvPr>
          <p:cNvSpPr txBox="1"/>
          <p:nvPr/>
        </p:nvSpPr>
        <p:spPr>
          <a:xfrm>
            <a:off x="1088509" y="1559584"/>
            <a:ext cx="150103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8E3135-7438-C5EE-284B-6E02342A2519}"/>
              </a:ext>
            </a:extLst>
          </p:cNvPr>
          <p:cNvSpPr txBox="1"/>
          <p:nvPr/>
        </p:nvSpPr>
        <p:spPr>
          <a:xfrm>
            <a:off x="1091137" y="2121980"/>
            <a:ext cx="133891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psi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1468BB-201E-121A-199A-37792BCF13A2}"/>
              </a:ext>
            </a:extLst>
          </p:cNvPr>
          <p:cNvSpPr/>
          <p:nvPr/>
        </p:nvSpPr>
        <p:spPr>
          <a:xfrm>
            <a:off x="3372113" y="1535242"/>
            <a:ext cx="2208798" cy="15739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46EC68-1000-EC9F-F105-FBA0635515A5}"/>
              </a:ext>
            </a:extLst>
          </p:cNvPr>
          <p:cNvSpPr txBox="1"/>
          <p:nvPr/>
        </p:nvSpPr>
        <p:spPr>
          <a:xfrm>
            <a:off x="3928452" y="1562626"/>
            <a:ext cx="128224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55840C-97DC-DDCA-F90B-C48FCDBB1994}"/>
              </a:ext>
            </a:extLst>
          </p:cNvPr>
          <p:cNvSpPr txBox="1"/>
          <p:nvPr/>
        </p:nvSpPr>
        <p:spPr>
          <a:xfrm>
            <a:off x="3588609" y="2114474"/>
            <a:ext cx="175491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psi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(loss)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6" descr="Free Water Sprinkler Cliparts, Download Free Water Sprinkler Cliparts png  images, Free ClipArts on Clipart Library">
            <a:extLst>
              <a:ext uri="{FF2B5EF4-FFF2-40B4-BE49-F238E27FC236}">
                <a16:creationId xmlns:a16="http://schemas.microsoft.com/office/drawing/2014/main" id="{B9DE1A90-1527-3B70-A3D7-46FA8A981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6061" r="2538"/>
          <a:stretch/>
        </p:blipFill>
        <p:spPr bwMode="auto">
          <a:xfrm>
            <a:off x="8458034" y="4818263"/>
            <a:ext cx="11657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Free Water Sprinkler Cliparts, Download Free Water Sprinkler Cliparts png  images, Free ClipArts on Clipart Library">
            <a:extLst>
              <a:ext uri="{FF2B5EF4-FFF2-40B4-BE49-F238E27FC236}">
                <a16:creationId xmlns:a16="http://schemas.microsoft.com/office/drawing/2014/main" id="{6849AA53-FA18-0172-676A-BFE68DBC8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6061" r="2538"/>
          <a:stretch/>
        </p:blipFill>
        <p:spPr bwMode="auto">
          <a:xfrm>
            <a:off x="10904878" y="4818350"/>
            <a:ext cx="11657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Free Water Sprinkler Cliparts, Download Free Water Sprinkler Cliparts png  images, Free ClipArts on Clipart Library">
            <a:extLst>
              <a:ext uri="{FF2B5EF4-FFF2-40B4-BE49-F238E27FC236}">
                <a16:creationId xmlns:a16="http://schemas.microsoft.com/office/drawing/2014/main" id="{B51FA8BB-41A5-0AEA-11E2-C7DA001FC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6061" r="2538"/>
          <a:stretch/>
        </p:blipFill>
        <p:spPr bwMode="auto">
          <a:xfrm>
            <a:off x="9691507" y="4818350"/>
            <a:ext cx="11657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E9CA0F-1441-9011-6FC6-152F4AF9ED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455" y="1873517"/>
            <a:ext cx="4321354" cy="2411917"/>
          </a:xfrm>
          <a:prstGeom prst="rect">
            <a:avLst/>
          </a:prstGeom>
        </p:spPr>
      </p:pic>
      <p:pic>
        <p:nvPicPr>
          <p:cNvPr id="38" name="Picture 37" descr="A picture containing tool&#10;&#10;Description automatically generated">
            <a:extLst>
              <a:ext uri="{FF2B5EF4-FFF2-40B4-BE49-F238E27FC236}">
                <a16:creationId xmlns:a16="http://schemas.microsoft.com/office/drawing/2014/main" id="{619FCCC8-F8FC-2561-0E49-6E888C1605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3" b="22960"/>
          <a:stretch/>
        </p:blipFill>
        <p:spPr>
          <a:xfrm>
            <a:off x="6082932" y="3163328"/>
            <a:ext cx="3820585" cy="20683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70B038-B310-F7A3-28EF-2CFCE4CCEED8}"/>
              </a:ext>
            </a:extLst>
          </p:cNvPr>
          <p:cNvSpPr txBox="1"/>
          <p:nvPr/>
        </p:nvSpPr>
        <p:spPr>
          <a:xfrm>
            <a:off x="3408904" y="271280"/>
            <a:ext cx="7048671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things to know to select a pump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2055A7-AEC2-3037-0FB9-BC3D8FF2A5C0}"/>
              </a:ext>
            </a:extLst>
          </p:cNvPr>
          <p:cNvSpPr txBox="1"/>
          <p:nvPr/>
        </p:nvSpPr>
        <p:spPr>
          <a:xfrm>
            <a:off x="3408904" y="328580"/>
            <a:ext cx="47520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How it works is simple…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B131CF-E3E0-646F-21B2-21B35A17CFDE}"/>
              </a:ext>
            </a:extLst>
          </p:cNvPr>
          <p:cNvSpPr txBox="1"/>
          <p:nvPr/>
        </p:nvSpPr>
        <p:spPr>
          <a:xfrm>
            <a:off x="7973128" y="310683"/>
            <a:ext cx="315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five blanks.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5C9D77-3CA4-F3FA-B88F-5F52A56FC6D6}"/>
              </a:ext>
            </a:extLst>
          </p:cNvPr>
          <p:cNvSpPr/>
          <p:nvPr/>
        </p:nvSpPr>
        <p:spPr>
          <a:xfrm>
            <a:off x="3510329" y="845223"/>
            <a:ext cx="758952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CD489F-F36B-C003-B22C-C07D2B87E681}"/>
              </a:ext>
            </a:extLst>
          </p:cNvPr>
          <p:cNvSpPr txBox="1"/>
          <p:nvPr/>
        </p:nvSpPr>
        <p:spPr>
          <a:xfrm>
            <a:off x="6770516" y="1090560"/>
            <a:ext cx="489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explanation will be provided for each topic in the house, as the blanks get filled-in.</a:t>
            </a:r>
          </a:p>
        </p:txBody>
      </p:sp>
    </p:spTree>
    <p:extLst>
      <p:ext uri="{BB962C8B-B14F-4D97-AF65-F5344CB8AC3E}">
        <p14:creationId xmlns:p14="http://schemas.microsoft.com/office/powerpoint/2010/main" val="13978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0" grpId="0"/>
      <p:bldP spid="12" grpId="0"/>
      <p:bldP spid="14" grpId="0"/>
      <p:bldP spid="16" grpId="0"/>
      <p:bldP spid="17" grpId="0"/>
      <p:bldP spid="20" grpId="0"/>
      <p:bldP spid="3" grpId="0" animBg="1"/>
      <p:bldP spid="9" grpId="0"/>
      <p:bldP spid="13" grpId="0"/>
      <p:bldP spid="4" grpId="0" animBg="1"/>
      <p:bldP spid="11" grpId="0"/>
      <p:bldP spid="15" grpId="0"/>
      <p:bldP spid="18" grpId="0" animBg="1"/>
      <p:bldP spid="18" grpId="1" animBg="1"/>
      <p:bldP spid="26" grpId="0" animBg="1"/>
      <p:bldP spid="27" grpId="0"/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CC104B-278E-790D-D9C1-AD0FB62C9B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50" y="222806"/>
            <a:ext cx="6211427" cy="56195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1EE4D94-229A-ECDC-3985-49944494FC9B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0627EF-8CD1-73F3-F7B7-9D147CDCB9F4}"/>
              </a:ext>
            </a:extLst>
          </p:cNvPr>
          <p:cNvCxnSpPr>
            <a:cxnSpLocks/>
          </p:cNvCxnSpPr>
          <p:nvPr/>
        </p:nvCxnSpPr>
        <p:spPr>
          <a:xfrm flipH="1">
            <a:off x="1884887" y="644917"/>
            <a:ext cx="640080" cy="0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62BC58B-4592-59B1-77B3-9EBAF2411AF0}"/>
              </a:ext>
            </a:extLst>
          </p:cNvPr>
          <p:cNvSpPr txBox="1"/>
          <p:nvPr/>
        </p:nvSpPr>
        <p:spPr>
          <a:xfrm>
            <a:off x="2919018" y="308530"/>
            <a:ext cx="4263276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gallons per minute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5C146-FCC1-116F-3F9C-E0F4FAE27277}"/>
              </a:ext>
            </a:extLst>
          </p:cNvPr>
          <p:cNvSpPr txBox="1"/>
          <p:nvPr/>
        </p:nvSpPr>
        <p:spPr>
          <a:xfrm>
            <a:off x="7141924" y="342110"/>
            <a:ext cx="4613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Represents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flow rate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(gpm) required of the pump.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29906-8DB1-A8E4-F690-AFE893962080}"/>
              </a:ext>
            </a:extLst>
          </p:cNvPr>
          <p:cNvSpPr txBox="1"/>
          <p:nvPr/>
        </p:nvSpPr>
        <p:spPr>
          <a:xfrm>
            <a:off x="7182294" y="1478022"/>
            <a:ext cx="4613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will be sized to the zone(s) that have the greatest demand for water in gpm.</a:t>
            </a:r>
          </a:p>
        </p:txBody>
      </p:sp>
      <p:pic>
        <p:nvPicPr>
          <p:cNvPr id="9" name="Picture 6" descr="Free Water Sprinkler Cliparts, Download Free Water Sprinkler Cliparts png  images, Free ClipArts on Clipart Library">
            <a:extLst>
              <a:ext uri="{FF2B5EF4-FFF2-40B4-BE49-F238E27FC236}">
                <a16:creationId xmlns:a16="http://schemas.microsoft.com/office/drawing/2014/main" id="{CAB35472-195B-B6B7-40B7-C51DFD95D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6061" r="2538"/>
          <a:stretch/>
        </p:blipFill>
        <p:spPr bwMode="auto">
          <a:xfrm>
            <a:off x="8458034" y="4818263"/>
            <a:ext cx="11657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ree Water Sprinkler Cliparts, Download Free Water Sprinkler Cliparts png  images, Free ClipArts on Clipart Library">
            <a:extLst>
              <a:ext uri="{FF2B5EF4-FFF2-40B4-BE49-F238E27FC236}">
                <a16:creationId xmlns:a16="http://schemas.microsoft.com/office/drawing/2014/main" id="{1ED38DAF-9EFF-8B5E-2051-F3132E4B7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6061" r="2538"/>
          <a:stretch/>
        </p:blipFill>
        <p:spPr bwMode="auto">
          <a:xfrm>
            <a:off x="10904878" y="4818350"/>
            <a:ext cx="11657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ree Water Sprinkler Cliparts, Download Free Water Sprinkler Cliparts png  images, Free ClipArts on Clipart Library">
            <a:extLst>
              <a:ext uri="{FF2B5EF4-FFF2-40B4-BE49-F238E27FC236}">
                <a16:creationId xmlns:a16="http://schemas.microsoft.com/office/drawing/2014/main" id="{521EA548-A09B-62F5-C139-A3BB12289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t="26061" r="2538"/>
          <a:stretch/>
        </p:blipFill>
        <p:spPr bwMode="auto">
          <a:xfrm>
            <a:off x="9691507" y="4818350"/>
            <a:ext cx="11657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3CBD0-44E6-851D-FD3A-CB31B714EC7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455" y="1873517"/>
            <a:ext cx="4321354" cy="2411917"/>
          </a:xfrm>
          <a:prstGeom prst="rect">
            <a:avLst/>
          </a:prstGeom>
        </p:spPr>
      </p:pic>
      <p:pic>
        <p:nvPicPr>
          <p:cNvPr id="13" name="Picture 12" descr="A picture containing tool&#10;&#10;Description automatically generated">
            <a:extLst>
              <a:ext uri="{FF2B5EF4-FFF2-40B4-BE49-F238E27FC236}">
                <a16:creationId xmlns:a16="http://schemas.microsoft.com/office/drawing/2014/main" id="{5F328C08-8F58-D510-8F31-EADFD39275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3" b="22960"/>
          <a:stretch/>
        </p:blipFill>
        <p:spPr>
          <a:xfrm>
            <a:off x="6082932" y="3163328"/>
            <a:ext cx="3820585" cy="20683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D59E9E-87AA-E7D5-FB6F-BA06F8F41F0C}"/>
              </a:ext>
            </a:extLst>
          </p:cNvPr>
          <p:cNvSpPr/>
          <p:nvPr/>
        </p:nvSpPr>
        <p:spPr>
          <a:xfrm>
            <a:off x="2973972" y="907070"/>
            <a:ext cx="393192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7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6E6EF7E-1B88-7E5A-375D-766180220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710"/>
          <a:stretch/>
        </p:blipFill>
        <p:spPr>
          <a:xfrm>
            <a:off x="5942904" y="5206036"/>
            <a:ext cx="570795" cy="61956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4581C6-891E-6193-949B-3AA45799706F}"/>
              </a:ext>
            </a:extLst>
          </p:cNvPr>
          <p:cNvSpPr txBox="1"/>
          <p:nvPr/>
        </p:nvSpPr>
        <p:spPr>
          <a:xfrm>
            <a:off x="7621993" y="163793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4C6757-C968-47C0-BEA4-7D6E6CC9536B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2F540-4367-B0B9-2121-DBC99638D966}"/>
              </a:ext>
            </a:extLst>
          </p:cNvPr>
          <p:cNvSpPr txBox="1"/>
          <p:nvPr/>
        </p:nvSpPr>
        <p:spPr>
          <a:xfrm>
            <a:off x="2851268" y="322617"/>
            <a:ext cx="4657712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 Water System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CF12C1-73AE-206F-55FB-B1F29E69796C}"/>
              </a:ext>
            </a:extLst>
          </p:cNvPr>
          <p:cNvCxnSpPr>
            <a:cxnSpLocks/>
          </p:cNvCxnSpPr>
          <p:nvPr/>
        </p:nvCxnSpPr>
        <p:spPr>
          <a:xfrm>
            <a:off x="3009648" y="948463"/>
            <a:ext cx="4293441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C489184-C8D5-6D4C-B5C8-00C8C03F50B4}"/>
              </a:ext>
            </a:extLst>
          </p:cNvPr>
          <p:cNvSpPr txBox="1"/>
          <p:nvPr/>
        </p:nvSpPr>
        <p:spPr>
          <a:xfrm>
            <a:off x="7725561" y="387900"/>
            <a:ext cx="417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Fixture Count Method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56C1D6-DCC4-1892-5DCD-F5F95786D446}"/>
              </a:ext>
            </a:extLst>
          </p:cNvPr>
          <p:cNvSpPr txBox="1"/>
          <p:nvPr/>
        </p:nvSpPr>
        <p:spPr>
          <a:xfrm>
            <a:off x="6181555" y="1020663"/>
            <a:ext cx="596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total number of fixtures in the house   should equal the gpm rating of the pump.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7839E-EE22-AC1E-42F3-B3F40B9251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60" y="383494"/>
            <a:ext cx="6233773" cy="5596924"/>
          </a:xfrm>
          <a:prstGeom prst="rect">
            <a:avLst/>
          </a:prstGeom>
        </p:spPr>
      </p:pic>
      <p:pic>
        <p:nvPicPr>
          <p:cNvPr id="6" name="Picture 5" descr="Empty Room Clipart Vector Images (over 830)">
            <a:extLst>
              <a:ext uri="{FF2B5EF4-FFF2-40B4-BE49-F238E27FC236}">
                <a16:creationId xmlns:a16="http://schemas.microsoft.com/office/drawing/2014/main" id="{45A7503C-0C01-D85A-BF3C-909ED26B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301" y="1539198"/>
            <a:ext cx="2468528" cy="197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mpty Room Stock Photos, Images and Backgrounds for Free Download">
            <a:extLst>
              <a:ext uri="{FF2B5EF4-FFF2-40B4-BE49-F238E27FC236}">
                <a16:creationId xmlns:a16="http://schemas.microsoft.com/office/drawing/2014/main" id="{D2397422-CEBD-3EDA-620C-EC1AC32E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36" y="1533745"/>
            <a:ext cx="2465712" cy="195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mpty Room Images - Free Download on Freepik">
            <a:extLst>
              <a:ext uri="{FF2B5EF4-FFF2-40B4-BE49-F238E27FC236}">
                <a16:creationId xmlns:a16="http://schemas.microsoft.com/office/drawing/2014/main" id="{BE20919D-F20A-2309-3BFA-F18AE216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301" y="3544780"/>
            <a:ext cx="2725144" cy="240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mpty room clipart - Clip Art Library">
            <a:extLst>
              <a:ext uri="{FF2B5EF4-FFF2-40B4-BE49-F238E27FC236}">
                <a16:creationId xmlns:a16="http://schemas.microsoft.com/office/drawing/2014/main" id="{76C872D9-F13B-2F13-3058-0AD8D89CB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02" y="3544779"/>
            <a:ext cx="2725144" cy="24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24E59E-F1A8-0BFF-C1FC-52DC82F6F51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5829" y="1569145"/>
            <a:ext cx="486592" cy="1923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54AFF3-ED40-8808-6833-022C943FFFE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flipH="1">
            <a:off x="181609" y="1535008"/>
            <a:ext cx="495629" cy="1975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4020E0-FB88-49C9-5C7D-66A7D87409B7}"/>
              </a:ext>
            </a:extLst>
          </p:cNvPr>
          <p:cNvSpPr txBox="1"/>
          <p:nvPr/>
        </p:nvSpPr>
        <p:spPr>
          <a:xfrm>
            <a:off x="956016" y="3528179"/>
            <a:ext cx="1871189" cy="14465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</a:t>
            </a:r>
          </a:p>
          <a:p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Dishwasher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135751-01D0-D20C-1299-4FBB20CAD984}"/>
              </a:ext>
            </a:extLst>
          </p:cNvPr>
          <p:cNvSpPr txBox="1"/>
          <p:nvPr/>
        </p:nvSpPr>
        <p:spPr>
          <a:xfrm>
            <a:off x="3404584" y="3545053"/>
            <a:ext cx="2573231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Laundry Room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 Washer</a:t>
            </a:r>
          </a:p>
        </p:txBody>
      </p:sp>
      <p:pic>
        <p:nvPicPr>
          <p:cNvPr id="16" name="Picture 2" descr="Empty Room Vector Art, Icons, and Graphics for Free Download">
            <a:extLst>
              <a:ext uri="{FF2B5EF4-FFF2-40B4-BE49-F238E27FC236}">
                <a16:creationId xmlns:a16="http://schemas.microsoft.com/office/drawing/2014/main" id="{788AAEB7-1EC5-5C35-F914-A3FF242B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60" y="4675695"/>
            <a:ext cx="1597702" cy="1253972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616011-202E-081D-C85D-852A9AF86DAB}"/>
              </a:ext>
            </a:extLst>
          </p:cNvPr>
          <p:cNvSpPr txBox="1"/>
          <p:nvPr/>
        </p:nvSpPr>
        <p:spPr>
          <a:xfrm>
            <a:off x="955776" y="1522274"/>
            <a:ext cx="1923670" cy="175432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Bath</a:t>
            </a:r>
          </a:p>
          <a:p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Tub/Shower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Lavatory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Toilet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AFF51B-2892-4666-0B57-E6BB36D14293}"/>
              </a:ext>
            </a:extLst>
          </p:cNvPr>
          <p:cNvSpPr txBox="1"/>
          <p:nvPr/>
        </p:nvSpPr>
        <p:spPr>
          <a:xfrm>
            <a:off x="3404584" y="4609589"/>
            <a:ext cx="1508041" cy="107721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Bath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Lavatory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6209CF2-9212-30FA-FACC-724A9D431433}"/>
              </a:ext>
            </a:extLst>
          </p:cNvPr>
          <p:cNvSpPr txBox="1"/>
          <p:nvPr/>
        </p:nvSpPr>
        <p:spPr>
          <a:xfrm>
            <a:off x="4825921" y="4663463"/>
            <a:ext cx="250308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Hose Bibb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F55B80-61F2-C8B8-9495-AE4BCC1F4E8F}"/>
              </a:ext>
            </a:extLst>
          </p:cNvPr>
          <p:cNvSpPr txBox="1"/>
          <p:nvPr/>
        </p:nvSpPr>
        <p:spPr>
          <a:xfrm>
            <a:off x="8926919" y="1829708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A1EE88-79C8-A294-BA01-E0A149C0AE39}"/>
              </a:ext>
            </a:extLst>
          </p:cNvPr>
          <p:cNvSpPr txBox="1"/>
          <p:nvPr/>
        </p:nvSpPr>
        <p:spPr>
          <a:xfrm>
            <a:off x="8941304" y="2385969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8A4D99-86DE-AFCB-9058-8AD01CAD9525}"/>
              </a:ext>
            </a:extLst>
          </p:cNvPr>
          <p:cNvSpPr txBox="1"/>
          <p:nvPr/>
        </p:nvSpPr>
        <p:spPr>
          <a:xfrm>
            <a:off x="8924214" y="3496955"/>
            <a:ext cx="45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8B6252-B4ED-9C49-271E-9B17B6ED0AD7}"/>
              </a:ext>
            </a:extLst>
          </p:cNvPr>
          <p:cNvSpPr txBox="1"/>
          <p:nvPr/>
        </p:nvSpPr>
        <p:spPr>
          <a:xfrm>
            <a:off x="8944593" y="2939061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7F43E8-72A4-827B-A008-1F7603B384BE}"/>
              </a:ext>
            </a:extLst>
          </p:cNvPr>
          <p:cNvSpPr txBox="1"/>
          <p:nvPr/>
        </p:nvSpPr>
        <p:spPr>
          <a:xfrm>
            <a:off x="8490792" y="4094351"/>
            <a:ext cx="133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+___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269E16-B949-314C-833F-635EEBB07FE5}"/>
              </a:ext>
            </a:extLst>
          </p:cNvPr>
          <p:cNvSpPr txBox="1"/>
          <p:nvPr/>
        </p:nvSpPr>
        <p:spPr>
          <a:xfrm>
            <a:off x="8946676" y="4048406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1D6598E-366A-8D88-D800-3FF4A1ED55C5}"/>
              </a:ext>
            </a:extLst>
          </p:cNvPr>
          <p:cNvSpPr txBox="1"/>
          <p:nvPr/>
        </p:nvSpPr>
        <p:spPr>
          <a:xfrm>
            <a:off x="9376406" y="4726324"/>
            <a:ext cx="2448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fixtures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407823D-44D7-F5D5-9471-AA8CE3846DDC}"/>
              </a:ext>
            </a:extLst>
          </p:cNvPr>
          <p:cNvSpPr txBox="1"/>
          <p:nvPr/>
        </p:nvSpPr>
        <p:spPr>
          <a:xfrm>
            <a:off x="8969300" y="4706651"/>
            <a:ext cx="709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586C1C-80A6-402F-F91C-5346E822CD2E}"/>
              </a:ext>
            </a:extLst>
          </p:cNvPr>
          <p:cNvSpPr txBox="1"/>
          <p:nvPr/>
        </p:nvSpPr>
        <p:spPr>
          <a:xfrm>
            <a:off x="8974063" y="4711724"/>
            <a:ext cx="709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0C66F6-5E43-C214-B36B-9FBFDD91D6D5}"/>
              </a:ext>
            </a:extLst>
          </p:cNvPr>
          <p:cNvSpPr txBox="1"/>
          <p:nvPr/>
        </p:nvSpPr>
        <p:spPr>
          <a:xfrm>
            <a:off x="1080665" y="842321"/>
            <a:ext cx="709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B8E97-9B5F-B158-D7C6-BC0E2334D6CD}"/>
              </a:ext>
            </a:extLst>
          </p:cNvPr>
          <p:cNvSpPr txBox="1"/>
          <p:nvPr/>
        </p:nvSpPr>
        <p:spPr>
          <a:xfrm>
            <a:off x="9376405" y="5294311"/>
            <a:ext cx="2448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30627-FD8F-16BB-494B-CB66E39C5454}"/>
              </a:ext>
            </a:extLst>
          </p:cNvPr>
          <p:cNvSpPr txBox="1"/>
          <p:nvPr/>
        </p:nvSpPr>
        <p:spPr>
          <a:xfrm>
            <a:off x="8969300" y="5290332"/>
            <a:ext cx="709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F325A8-D9BB-48BF-8CFF-F6E76D8F49E3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1971040" y="1320800"/>
            <a:ext cx="6998260" cy="4261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44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3" grpId="0"/>
      <p:bldP spid="39" grpId="0"/>
      <p:bldP spid="45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17" grpId="0"/>
      <p:bldP spid="18" grpId="0"/>
      <p:bldP spid="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358D11D8-81B6-C5F9-B81A-41531469E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2"/>
          <a:stretch/>
        </p:blipFill>
        <p:spPr>
          <a:xfrm>
            <a:off x="0" y="0"/>
            <a:ext cx="12192000" cy="591633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B5216D-E3B9-FEEA-F52B-DC54D6A04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69"/>
          <a:stretch/>
        </p:blipFill>
        <p:spPr>
          <a:xfrm flipV="1">
            <a:off x="2439425" y="3067378"/>
            <a:ext cx="826511" cy="286209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2C7285A-E101-95D0-20D6-E6FCB413C7E2}"/>
              </a:ext>
            </a:extLst>
          </p:cNvPr>
          <p:cNvSpPr txBox="1"/>
          <p:nvPr/>
        </p:nvSpPr>
        <p:spPr>
          <a:xfrm>
            <a:off x="5329659" y="3967734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FBD7A3-5B11-73D8-252A-AD7B9BDEDCC3}"/>
              </a:ext>
            </a:extLst>
          </p:cNvPr>
          <p:cNvSpPr txBox="1"/>
          <p:nvPr/>
        </p:nvSpPr>
        <p:spPr>
          <a:xfrm>
            <a:off x="481169" y="3979660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F2777D2-645E-937E-0C5A-1A7351769D10}"/>
              </a:ext>
            </a:extLst>
          </p:cNvPr>
          <p:cNvSpPr txBox="1"/>
          <p:nvPr/>
        </p:nvSpPr>
        <p:spPr>
          <a:xfrm>
            <a:off x="9560091" y="3979660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35EE3F8-BD9A-E4B8-043F-3DEDAB7D2838}"/>
              </a:ext>
            </a:extLst>
          </p:cNvPr>
          <p:cNvSpPr txBox="1"/>
          <p:nvPr/>
        </p:nvSpPr>
        <p:spPr>
          <a:xfrm>
            <a:off x="7656023" y="77925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784C3EC-D249-75FA-10AE-41250094792C}"/>
              </a:ext>
            </a:extLst>
          </p:cNvPr>
          <p:cNvSpPr txBox="1"/>
          <p:nvPr/>
        </p:nvSpPr>
        <p:spPr>
          <a:xfrm>
            <a:off x="793900" y="77925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18407F7-8096-EF1B-6B62-F56D8984FDE3}"/>
              </a:ext>
            </a:extLst>
          </p:cNvPr>
          <p:cNvSpPr/>
          <p:nvPr/>
        </p:nvSpPr>
        <p:spPr>
          <a:xfrm>
            <a:off x="45076" y="3087885"/>
            <a:ext cx="2377759" cy="2828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2C2B5D0-328F-8A40-08DB-81E650C0A655}"/>
              </a:ext>
            </a:extLst>
          </p:cNvPr>
          <p:cNvSpPr/>
          <p:nvPr/>
        </p:nvSpPr>
        <p:spPr>
          <a:xfrm>
            <a:off x="3286461" y="2504941"/>
            <a:ext cx="4670882" cy="2766215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3E3F6A7-DB11-9660-ABD1-2EFF97EE4CD4}"/>
              </a:ext>
            </a:extLst>
          </p:cNvPr>
          <p:cNvSpPr/>
          <p:nvPr/>
        </p:nvSpPr>
        <p:spPr>
          <a:xfrm>
            <a:off x="7964289" y="2502452"/>
            <a:ext cx="4182635" cy="276621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E439F-655C-6E71-C326-153E4AD5C1FB}"/>
              </a:ext>
            </a:extLst>
          </p:cNvPr>
          <p:cNvSpPr/>
          <p:nvPr/>
        </p:nvSpPr>
        <p:spPr>
          <a:xfrm>
            <a:off x="3464417" y="45076"/>
            <a:ext cx="8654124" cy="2381790"/>
          </a:xfrm>
          <a:prstGeom prst="rect">
            <a:avLst/>
          </a:prstGeom>
          <a:noFill/>
          <a:ln w="3810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A0D6189-A3CB-D244-6A5D-9AC91FC13888}"/>
              </a:ext>
            </a:extLst>
          </p:cNvPr>
          <p:cNvSpPr/>
          <p:nvPr/>
        </p:nvSpPr>
        <p:spPr>
          <a:xfrm>
            <a:off x="38971" y="39073"/>
            <a:ext cx="3351987" cy="3000108"/>
          </a:xfrm>
          <a:prstGeom prst="rect">
            <a:avLst/>
          </a:prstGeom>
          <a:noFill/>
          <a:ln w="38100">
            <a:solidFill>
              <a:srgbClr val="CC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B4CDC35-7D42-C392-AA25-9E1725126ADB}"/>
              </a:ext>
            </a:extLst>
          </p:cNvPr>
          <p:cNvSpPr txBox="1"/>
          <p:nvPr/>
        </p:nvSpPr>
        <p:spPr>
          <a:xfrm>
            <a:off x="5549348" y="5523056"/>
            <a:ext cx="241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Rotors rated at 3 gpm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C05F64E-9FEE-2E51-ACEC-D6721A582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62114" y="5506059"/>
            <a:ext cx="361953" cy="3905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E5AC08E-DD05-6D4C-F04F-83FCD9851722}"/>
              </a:ext>
            </a:extLst>
          </p:cNvPr>
          <p:cNvSpPr txBox="1"/>
          <p:nvPr/>
        </p:nvSpPr>
        <p:spPr>
          <a:xfrm>
            <a:off x="7143817" y="1401455"/>
            <a:ext cx="4903865" cy="646331"/>
          </a:xfrm>
          <a:prstGeom prst="rect">
            <a:avLst/>
          </a:prstGeom>
          <a:solidFill>
            <a:srgbClr val="00743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gpm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Maximum Flow Rate</a:t>
            </a: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F4B898C-44BB-C7F5-C2B7-97122BC5C711}"/>
              </a:ext>
            </a:extLst>
          </p:cNvPr>
          <p:cNvSpPr txBox="1"/>
          <p:nvPr/>
        </p:nvSpPr>
        <p:spPr>
          <a:xfrm>
            <a:off x="7199691" y="544686"/>
            <a:ext cx="2384346" cy="584775"/>
          </a:xfrm>
          <a:prstGeom prst="rect">
            <a:avLst/>
          </a:prstGeom>
          <a:solidFill>
            <a:srgbClr val="00743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(5 x 3gpm)</a:t>
            </a:r>
            <a:endParaRPr lang="en-US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D5D00EC-A312-C630-39B4-0139DFC494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22" y="417098"/>
            <a:ext cx="3064966" cy="2772921"/>
          </a:xfrm>
          <a:prstGeom prst="rect">
            <a:avLst/>
          </a:prstGeom>
        </p:spPr>
      </p:pic>
      <p:sp>
        <p:nvSpPr>
          <p:cNvPr id="51" name="Cloud 50">
            <a:extLst>
              <a:ext uri="{FF2B5EF4-FFF2-40B4-BE49-F238E27FC236}">
                <a16:creationId xmlns:a16="http://schemas.microsoft.com/office/drawing/2014/main" id="{397D0A82-E75A-C6C8-EBD3-74BB0FAE3E6C}"/>
              </a:ext>
            </a:extLst>
          </p:cNvPr>
          <p:cNvSpPr/>
          <p:nvPr/>
        </p:nvSpPr>
        <p:spPr>
          <a:xfrm>
            <a:off x="3282526" y="2867663"/>
            <a:ext cx="486754" cy="316396"/>
          </a:xfrm>
          <a:prstGeom prst="cloud">
            <a:avLst/>
          </a:prstGeom>
          <a:solidFill>
            <a:srgbClr val="004821"/>
          </a:solidFill>
          <a:ln>
            <a:solidFill>
              <a:srgbClr val="004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695F3A5-5F34-B75E-6CA9-417C8BF1BBB9}"/>
              </a:ext>
            </a:extLst>
          </p:cNvPr>
          <p:cNvSpPr/>
          <p:nvPr/>
        </p:nvSpPr>
        <p:spPr>
          <a:xfrm>
            <a:off x="1254080" y="2906338"/>
            <a:ext cx="486754" cy="316396"/>
          </a:xfrm>
          <a:prstGeom prst="cloud">
            <a:avLst/>
          </a:prstGeom>
          <a:solidFill>
            <a:srgbClr val="004821"/>
          </a:solidFill>
          <a:ln>
            <a:solidFill>
              <a:srgbClr val="004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D678BC2B-9F02-D585-2A1E-145B74C82C4C}"/>
              </a:ext>
            </a:extLst>
          </p:cNvPr>
          <p:cNvSpPr/>
          <p:nvPr/>
        </p:nvSpPr>
        <p:spPr>
          <a:xfrm flipV="1">
            <a:off x="850475" y="2878141"/>
            <a:ext cx="486754" cy="316396"/>
          </a:xfrm>
          <a:prstGeom prst="cloud">
            <a:avLst/>
          </a:prstGeom>
          <a:solidFill>
            <a:srgbClr val="004821"/>
          </a:solidFill>
          <a:ln>
            <a:solidFill>
              <a:srgbClr val="0048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27BEE2D-6C15-67E8-9A91-E220491CFAF9}"/>
              </a:ext>
            </a:extLst>
          </p:cNvPr>
          <p:cNvCxnSpPr>
            <a:cxnSpLocks/>
          </p:cNvCxnSpPr>
          <p:nvPr/>
        </p:nvCxnSpPr>
        <p:spPr>
          <a:xfrm flipH="1" flipV="1">
            <a:off x="1497457" y="811294"/>
            <a:ext cx="5798425" cy="903872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46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6" grpId="0" animBg="1"/>
      <p:bldP spid="68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3D3AF4-56B2-6426-3F19-10324A386478}"/>
              </a:ext>
            </a:extLst>
          </p:cNvPr>
          <p:cNvSpPr/>
          <p:nvPr/>
        </p:nvSpPr>
        <p:spPr>
          <a:xfrm>
            <a:off x="5754093" y="1344838"/>
            <a:ext cx="3100336" cy="4465855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8C1F0E4-AACD-9379-0F8C-14C4DAFE6F8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94" y="228782"/>
            <a:ext cx="6211427" cy="561957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6B411E5-B53E-0C97-D419-27502B844766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6C82C7-4F95-7B34-CEFB-7CBC889510D3}"/>
              </a:ext>
            </a:extLst>
          </p:cNvPr>
          <p:cNvCxnSpPr>
            <a:cxnSpLocks/>
          </p:cNvCxnSpPr>
          <p:nvPr/>
        </p:nvCxnSpPr>
        <p:spPr>
          <a:xfrm flipH="1">
            <a:off x="1934539" y="1060600"/>
            <a:ext cx="732488" cy="434041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D989EF-3860-6DE7-258D-A5F230CA05F4}"/>
              </a:ext>
            </a:extLst>
          </p:cNvPr>
          <p:cNvSpPr txBox="1"/>
          <p:nvPr/>
        </p:nvSpPr>
        <p:spPr>
          <a:xfrm>
            <a:off x="2919018" y="308530"/>
            <a:ext cx="4263276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Pressure (psi)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E862D5-8F53-8C7C-1EEE-C2A2DFECAF14}"/>
              </a:ext>
            </a:extLst>
          </p:cNvPr>
          <p:cNvSpPr/>
          <p:nvPr/>
        </p:nvSpPr>
        <p:spPr>
          <a:xfrm>
            <a:off x="3048894" y="946940"/>
            <a:ext cx="310896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7E04B5-DCF0-D3DF-A19A-05005E202987}"/>
              </a:ext>
            </a:extLst>
          </p:cNvPr>
          <p:cNvSpPr/>
          <p:nvPr/>
        </p:nvSpPr>
        <p:spPr>
          <a:xfrm>
            <a:off x="8854428" y="1344489"/>
            <a:ext cx="3337571" cy="4465855"/>
          </a:xfrm>
          <a:prstGeom prst="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372A7D-BF7A-B534-C580-639DD075D8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6258051" y="1598739"/>
            <a:ext cx="392810" cy="45720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111CF1-ED9F-4BC4-336D-69EC86ED7F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6985421" y="1665952"/>
            <a:ext cx="628496" cy="731520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E3C4A0-2364-17A1-BEFA-28AF258A40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7812705" y="2010470"/>
            <a:ext cx="942744" cy="1097280"/>
          </a:xfrm>
          <a:prstGeom prst="rect">
            <a:avLst/>
          </a:prstGeom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954D36-9D35-10A9-B3FC-399CD1A22E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9139770" y="3067523"/>
            <a:ext cx="1132149" cy="1317733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B1F441-5730-49E3-3DA7-1A99E4038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10199432" y="1598739"/>
            <a:ext cx="1509534" cy="1756979"/>
          </a:xfrm>
          <a:prstGeom prst="rect">
            <a:avLst/>
          </a:prstGeom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1ACA4A1-EB37-0C5D-ABF8-62728E177784}"/>
              </a:ext>
            </a:extLst>
          </p:cNvPr>
          <p:cNvSpPr txBox="1"/>
          <p:nvPr/>
        </p:nvSpPr>
        <p:spPr>
          <a:xfrm>
            <a:off x="6736573" y="374906"/>
            <a:ext cx="4613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Represents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pressure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(psi) required of the pump.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943D15-9206-CF27-FE0A-A85889095423}"/>
              </a:ext>
            </a:extLst>
          </p:cNvPr>
          <p:cNvSpPr txBox="1"/>
          <p:nvPr/>
        </p:nvSpPr>
        <p:spPr>
          <a:xfrm>
            <a:off x="5988581" y="5294569"/>
            <a:ext cx="282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5DC9DB-FEFA-4B2D-00D6-55FF3883209F}"/>
              </a:ext>
            </a:extLst>
          </p:cNvPr>
          <p:cNvSpPr txBox="1"/>
          <p:nvPr/>
        </p:nvSpPr>
        <p:spPr>
          <a:xfrm>
            <a:off x="8841412" y="5294569"/>
            <a:ext cx="336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water systems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0432B4-1045-2781-5F8E-68795F56FDCF}"/>
              </a:ext>
            </a:extLst>
          </p:cNvPr>
          <p:cNvSpPr txBox="1"/>
          <p:nvPr/>
        </p:nvSpPr>
        <p:spPr>
          <a:xfrm>
            <a:off x="9482273" y="4723050"/>
            <a:ext cx="253134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50psi - 65psi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E56C7D1-BD54-EA69-F874-D1DEB74C1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733"/>
          <a:stretch/>
        </p:blipFill>
        <p:spPr>
          <a:xfrm>
            <a:off x="6728760" y="2974916"/>
            <a:ext cx="1064164" cy="1238603"/>
          </a:xfrm>
          <a:prstGeom prst="rect">
            <a:avLst/>
          </a:prstGeom>
          <a:effectLst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195BE29-5FC3-BCBA-35E0-08B1CB9B978D}"/>
              </a:ext>
            </a:extLst>
          </p:cNvPr>
          <p:cNvSpPr txBox="1"/>
          <p:nvPr/>
        </p:nvSpPr>
        <p:spPr>
          <a:xfrm>
            <a:off x="6479078" y="4720301"/>
            <a:ext cx="2165184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20psi - 45psi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ED32B8-C022-5DCD-E798-1F8C673B4560}"/>
              </a:ext>
            </a:extLst>
          </p:cNvPr>
          <p:cNvSpPr/>
          <p:nvPr/>
        </p:nvSpPr>
        <p:spPr>
          <a:xfrm>
            <a:off x="7489605" y="4717818"/>
            <a:ext cx="926276" cy="4717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3790262-895B-2BBC-A882-C4FAC776343B}"/>
              </a:ext>
            </a:extLst>
          </p:cNvPr>
          <p:cNvCxnSpPr>
            <a:cxnSpLocks/>
          </p:cNvCxnSpPr>
          <p:nvPr/>
        </p:nvCxnSpPr>
        <p:spPr>
          <a:xfrm flipH="1" flipV="1">
            <a:off x="1664618" y="2559110"/>
            <a:ext cx="5932404" cy="22272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9C5061E-469D-0E84-95CC-A08C7B6D3585}"/>
              </a:ext>
            </a:extLst>
          </p:cNvPr>
          <p:cNvSpPr txBox="1"/>
          <p:nvPr/>
        </p:nvSpPr>
        <p:spPr>
          <a:xfrm>
            <a:off x="1056055" y="79974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09187C-02FF-0936-D7E1-EB087402121D}"/>
              </a:ext>
            </a:extLst>
          </p:cNvPr>
          <p:cNvSpPr txBox="1"/>
          <p:nvPr/>
        </p:nvSpPr>
        <p:spPr>
          <a:xfrm>
            <a:off x="1076977" y="2051818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90612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" grpId="0" animBg="1"/>
      <p:bldP spid="13" grpId="0" animBg="1"/>
      <p:bldP spid="31" grpId="0"/>
      <p:bldP spid="32" grpId="0"/>
      <p:bldP spid="33" grpId="0"/>
      <p:bldP spid="34" grpId="0"/>
      <p:bldP spid="36" grpId="0"/>
      <p:bldP spid="37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A4BCCB-71F0-39DA-943B-7A68BFA7D4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69" r="44941" b="26789"/>
          <a:stretch/>
        </p:blipFill>
        <p:spPr>
          <a:xfrm>
            <a:off x="5803214" y="1984997"/>
            <a:ext cx="6406113" cy="3742756"/>
          </a:xfrm>
          <a:prstGeom prst="rect">
            <a:avLst/>
          </a:prstGeom>
        </p:spPr>
      </p:pic>
      <p:pic>
        <p:nvPicPr>
          <p:cNvPr id="12" name="Picture 6" descr="109,633 Water Clipart Images, Stock Photos &amp; Vectors | Shutterstock">
            <a:extLst>
              <a:ext uri="{FF2B5EF4-FFF2-40B4-BE49-F238E27FC236}">
                <a16:creationId xmlns:a16="http://schemas.microsoft.com/office/drawing/2014/main" id="{9957480C-8B5E-1832-35C8-078E23A4C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" b="6153"/>
          <a:stretch/>
        </p:blipFill>
        <p:spPr bwMode="auto">
          <a:xfrm>
            <a:off x="5838383" y="5687561"/>
            <a:ext cx="6406113" cy="112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E473C8-9A92-B8B5-3723-800936DF1500}"/>
              </a:ext>
            </a:extLst>
          </p:cNvPr>
          <p:cNvCxnSpPr>
            <a:cxnSpLocks/>
          </p:cNvCxnSpPr>
          <p:nvPr/>
        </p:nvCxnSpPr>
        <p:spPr>
          <a:xfrm flipV="1">
            <a:off x="10089493" y="2294109"/>
            <a:ext cx="0" cy="192024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3D9519-7B12-0EC2-F429-15AA1DCBAB27}"/>
              </a:ext>
            </a:extLst>
          </p:cNvPr>
          <p:cNvCxnSpPr>
            <a:cxnSpLocks/>
          </p:cNvCxnSpPr>
          <p:nvPr/>
        </p:nvCxnSpPr>
        <p:spPr>
          <a:xfrm flipV="1">
            <a:off x="10071946" y="2225615"/>
            <a:ext cx="2120054" cy="31012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AC0D933-8159-8CB4-216D-CFF30B34FA4F}"/>
              </a:ext>
            </a:extLst>
          </p:cNvPr>
          <p:cNvSpPr txBox="1"/>
          <p:nvPr/>
        </p:nvSpPr>
        <p:spPr>
          <a:xfrm>
            <a:off x="10599253" y="4715974"/>
            <a:ext cx="857349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ft.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FECF20-C199-BBCA-0170-B80C7D3E3471}"/>
              </a:ext>
            </a:extLst>
          </p:cNvPr>
          <p:cNvSpPr txBox="1"/>
          <p:nvPr/>
        </p:nvSpPr>
        <p:spPr>
          <a:xfrm>
            <a:off x="10763221" y="2314513"/>
            <a:ext cx="105512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ft.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C72C20F-374C-B739-215B-817E8FCC26F5}"/>
              </a:ext>
            </a:extLst>
          </p:cNvPr>
          <p:cNvSpPr/>
          <p:nvPr/>
        </p:nvSpPr>
        <p:spPr>
          <a:xfrm>
            <a:off x="5803215" y="5086687"/>
            <a:ext cx="4492390" cy="310573"/>
          </a:xfrm>
          <a:prstGeom prst="roundRect">
            <a:avLst/>
          </a:prstGeom>
          <a:solidFill>
            <a:srgbClr val="996633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08AF78-F714-760E-6547-447848DEA60E}"/>
              </a:ext>
            </a:extLst>
          </p:cNvPr>
          <p:cNvSpPr txBox="1"/>
          <p:nvPr/>
        </p:nvSpPr>
        <p:spPr>
          <a:xfrm>
            <a:off x="7425132" y="1192157"/>
            <a:ext cx="4758751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  <a:r>
              <a:rPr lang="en-US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from pump to highest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point in the system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BB9F89-A79D-28E8-68EF-B9DD85AD9292}"/>
              </a:ext>
            </a:extLst>
          </p:cNvPr>
          <p:cNvCxnSpPr/>
          <p:nvPr/>
        </p:nvCxnSpPr>
        <p:spPr>
          <a:xfrm>
            <a:off x="10210326" y="364768"/>
            <a:ext cx="0" cy="640080"/>
          </a:xfrm>
          <a:prstGeom prst="straightConnector1">
            <a:avLst/>
          </a:prstGeom>
          <a:ln w="3492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86EB3E0D-2CDD-5FAD-A2AA-196E62B84D24}"/>
              </a:ext>
            </a:extLst>
          </p:cNvPr>
          <p:cNvSpPr/>
          <p:nvPr/>
        </p:nvSpPr>
        <p:spPr>
          <a:xfrm>
            <a:off x="10222473" y="5812498"/>
            <a:ext cx="751633" cy="20778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6A0A453-DD99-3747-C1DC-3FD65F6ABA87}"/>
              </a:ext>
            </a:extLst>
          </p:cNvPr>
          <p:cNvCxnSpPr>
            <a:cxnSpLocks/>
          </p:cNvCxnSpPr>
          <p:nvPr/>
        </p:nvCxnSpPr>
        <p:spPr>
          <a:xfrm>
            <a:off x="10584362" y="4659106"/>
            <a:ext cx="0" cy="128016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J101">
            <a:extLst>
              <a:ext uri="{FF2B5EF4-FFF2-40B4-BE49-F238E27FC236}">
                <a16:creationId xmlns:a16="http://schemas.microsoft.com/office/drawing/2014/main" id="{9808FD66-B341-DD78-D3B2-2B238DE8D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5" b="100000" l="0" r="99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0000" flipH="1">
            <a:off x="8846383" y="4151169"/>
            <a:ext cx="1796218" cy="10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6A38EEF-F267-E13C-CD3B-5E700A8699CA}"/>
              </a:ext>
            </a:extLst>
          </p:cNvPr>
          <p:cNvSpPr txBox="1"/>
          <p:nvPr/>
        </p:nvSpPr>
        <p:spPr>
          <a:xfrm>
            <a:off x="6139428" y="1941927"/>
            <a:ext cx="3079124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from pump to</a:t>
            </a:r>
          </a:p>
          <a:p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water source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913001-E125-352C-D112-91F4F9288A60}"/>
              </a:ext>
            </a:extLst>
          </p:cNvPr>
          <p:cNvCxnSpPr>
            <a:cxnSpLocks/>
          </p:cNvCxnSpPr>
          <p:nvPr/>
        </p:nvCxnSpPr>
        <p:spPr>
          <a:xfrm>
            <a:off x="9879377" y="5964410"/>
            <a:ext cx="2365119" cy="0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A785288-B0D0-6336-C801-28C23A77FF47}"/>
              </a:ext>
            </a:extLst>
          </p:cNvPr>
          <p:cNvSpPr/>
          <p:nvPr/>
        </p:nvSpPr>
        <p:spPr>
          <a:xfrm rot="5400000">
            <a:off x="9116136" y="5552371"/>
            <a:ext cx="1189434" cy="310573"/>
          </a:xfrm>
          <a:prstGeom prst="roundRect">
            <a:avLst/>
          </a:prstGeom>
          <a:solidFill>
            <a:srgbClr val="996633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3B28BA3-9C4B-DA06-FE58-E83D3164EB21}"/>
              </a:ext>
            </a:extLst>
          </p:cNvPr>
          <p:cNvSpPr/>
          <p:nvPr/>
        </p:nvSpPr>
        <p:spPr>
          <a:xfrm rot="5400000">
            <a:off x="6712850" y="5536804"/>
            <a:ext cx="1189434" cy="310573"/>
          </a:xfrm>
          <a:prstGeom prst="roundRect">
            <a:avLst/>
          </a:prstGeom>
          <a:solidFill>
            <a:srgbClr val="996633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DCE60-D61C-7A83-426A-49F91317785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94" y="228782"/>
            <a:ext cx="6211427" cy="561957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D4E7DF1-CF0A-3AEB-F5F9-34BC319A2E9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5FD9BF-1899-1883-7BD2-A8E3DDBFC5CD}"/>
              </a:ext>
            </a:extLst>
          </p:cNvPr>
          <p:cNvSpPr txBox="1"/>
          <p:nvPr/>
        </p:nvSpPr>
        <p:spPr>
          <a:xfrm>
            <a:off x="2919018" y="308530"/>
            <a:ext cx="4263276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Lift &amp; Elevation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AF227F-F8C6-E495-CBCD-982A532A67DC}"/>
              </a:ext>
            </a:extLst>
          </p:cNvPr>
          <p:cNvSpPr/>
          <p:nvPr/>
        </p:nvSpPr>
        <p:spPr>
          <a:xfrm>
            <a:off x="3048894" y="946940"/>
            <a:ext cx="310896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A9DCC4-2431-D94D-6030-DD57B9F68C36}"/>
              </a:ext>
            </a:extLst>
          </p:cNvPr>
          <p:cNvSpPr txBox="1"/>
          <p:nvPr/>
        </p:nvSpPr>
        <p:spPr>
          <a:xfrm>
            <a:off x="1056055" y="79974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C25C97D-D81E-01D8-7849-5C511288750A}"/>
              </a:ext>
            </a:extLst>
          </p:cNvPr>
          <p:cNvCxnSpPr>
            <a:cxnSpLocks/>
          </p:cNvCxnSpPr>
          <p:nvPr/>
        </p:nvCxnSpPr>
        <p:spPr>
          <a:xfrm>
            <a:off x="3426849" y="1196190"/>
            <a:ext cx="1034792" cy="2548371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BE2F6C-1571-4233-0762-F2999824F867}"/>
              </a:ext>
            </a:extLst>
          </p:cNvPr>
          <p:cNvCxnSpPr>
            <a:cxnSpLocks/>
          </p:cNvCxnSpPr>
          <p:nvPr/>
        </p:nvCxnSpPr>
        <p:spPr>
          <a:xfrm flipH="1">
            <a:off x="1839024" y="1222131"/>
            <a:ext cx="1074298" cy="2522430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268E5AE-5196-086B-C8E6-D92E8C3805E5}"/>
              </a:ext>
            </a:extLst>
          </p:cNvPr>
          <p:cNvSpPr txBox="1"/>
          <p:nvPr/>
        </p:nvSpPr>
        <p:spPr>
          <a:xfrm>
            <a:off x="1255025" y="4282963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11D016-439E-EFDE-B594-193D5B6C749A}"/>
              </a:ext>
            </a:extLst>
          </p:cNvPr>
          <p:cNvSpPr txBox="1"/>
          <p:nvPr/>
        </p:nvSpPr>
        <p:spPr>
          <a:xfrm>
            <a:off x="3653045" y="4306350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4D8DA3-4514-CB4F-38E3-E583D995907B}"/>
              </a:ext>
            </a:extLst>
          </p:cNvPr>
          <p:cNvSpPr/>
          <p:nvPr/>
        </p:nvSpPr>
        <p:spPr>
          <a:xfrm>
            <a:off x="750390" y="1536663"/>
            <a:ext cx="2208798" cy="15739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BC4EB-51B5-EDF7-711D-DA80289932FD}"/>
              </a:ext>
            </a:extLst>
          </p:cNvPr>
          <p:cNvSpPr txBox="1"/>
          <p:nvPr/>
        </p:nvSpPr>
        <p:spPr>
          <a:xfrm>
            <a:off x="1083254" y="1556772"/>
            <a:ext cx="150103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CF8E-85BE-3BD8-A10E-743EF55C1A36}"/>
              </a:ext>
            </a:extLst>
          </p:cNvPr>
          <p:cNvSpPr txBox="1"/>
          <p:nvPr/>
        </p:nvSpPr>
        <p:spPr>
          <a:xfrm>
            <a:off x="1085882" y="2119168"/>
            <a:ext cx="133891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psi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4E813D-DF8C-E7ED-CA10-9AC54932C596}"/>
              </a:ext>
            </a:extLst>
          </p:cNvPr>
          <p:cNvSpPr txBox="1"/>
          <p:nvPr/>
        </p:nvSpPr>
        <p:spPr>
          <a:xfrm>
            <a:off x="1076977" y="2051818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5A46F9-0E44-2B03-98C5-42B864599008}"/>
              </a:ext>
            </a:extLst>
          </p:cNvPr>
          <p:cNvSpPr/>
          <p:nvPr/>
        </p:nvSpPr>
        <p:spPr>
          <a:xfrm>
            <a:off x="3372113" y="1535242"/>
            <a:ext cx="2208798" cy="15739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58CD1-C178-80D4-990A-3EF5B66ED841}"/>
              </a:ext>
            </a:extLst>
          </p:cNvPr>
          <p:cNvSpPr txBox="1"/>
          <p:nvPr/>
        </p:nvSpPr>
        <p:spPr>
          <a:xfrm>
            <a:off x="3928452" y="1562626"/>
            <a:ext cx="128224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5B4096-417D-05EB-784B-65810B85018D}"/>
              </a:ext>
            </a:extLst>
          </p:cNvPr>
          <p:cNvSpPr txBox="1"/>
          <p:nvPr/>
        </p:nvSpPr>
        <p:spPr>
          <a:xfrm>
            <a:off x="3588609" y="2114474"/>
            <a:ext cx="175491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psi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(loss)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38B6B0-8A8F-1753-E727-62797A22F282}"/>
              </a:ext>
            </a:extLst>
          </p:cNvPr>
          <p:cNvCxnSpPr>
            <a:cxnSpLocks/>
          </p:cNvCxnSpPr>
          <p:nvPr/>
        </p:nvCxnSpPr>
        <p:spPr>
          <a:xfrm flipH="1" flipV="1">
            <a:off x="1715267" y="4875721"/>
            <a:ext cx="8869680" cy="767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4B9AB61-7079-BB8A-A267-ED6DA9427CDA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4672092" y="2545346"/>
            <a:ext cx="6091129" cy="20613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92B47D8-F8CD-AB80-01A4-83E19A1277E7}"/>
              </a:ext>
            </a:extLst>
          </p:cNvPr>
          <p:cNvSpPr txBox="1"/>
          <p:nvPr/>
        </p:nvSpPr>
        <p:spPr>
          <a:xfrm>
            <a:off x="6260866" y="269310"/>
            <a:ext cx="4110938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Both expressed as feet.</a:t>
            </a:r>
          </a:p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Vertical Distances Only</a:t>
            </a:r>
          </a:p>
        </p:txBody>
      </p:sp>
    </p:spTree>
    <p:extLst>
      <p:ext uri="{BB962C8B-B14F-4D97-AF65-F5344CB8AC3E}">
        <p14:creationId xmlns:p14="http://schemas.microsoft.com/office/powerpoint/2010/main" val="195821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18" grpId="0" animBg="1"/>
      <p:bldP spid="30" grpId="0"/>
      <p:bldP spid="17" grpId="0" animBg="1"/>
      <p:bldP spid="29" grpId="0"/>
      <p:bldP spid="45" grpId="0" animBg="1"/>
      <p:bldP spid="44" grpId="0" animBg="1"/>
      <p:bldP spid="19" grpId="0" animBg="1"/>
      <p:bldP spid="20" grpId="0" animBg="1"/>
      <p:bldP spid="32" grpId="0"/>
      <p:bldP spid="3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loseup Of Water Pipe With Pouring Water Stock Photo - Download Image Now -  Water, Sewage, Pipe - Tube - iStock">
            <a:extLst>
              <a:ext uri="{FF2B5EF4-FFF2-40B4-BE49-F238E27FC236}">
                <a16:creationId xmlns:a16="http://schemas.microsoft.com/office/drawing/2014/main" id="{393F28CB-FA51-D7ED-0D63-0576D0E0F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21387" r="-1314"/>
          <a:stretch/>
        </p:blipFill>
        <p:spPr bwMode="auto">
          <a:xfrm flipH="1">
            <a:off x="4382838" y="1322967"/>
            <a:ext cx="7818024" cy="44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BDB25D7-C736-6531-D4C7-91377FB96F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0486" y="3816521"/>
            <a:ext cx="6411220" cy="2810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DCE60-D61C-7A83-426A-49F91317785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94" y="228782"/>
            <a:ext cx="6211427" cy="561957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D4E7DF1-CF0A-3AEB-F5F9-34BC319A2E9D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5FD9BF-1899-1883-7BD2-A8E3DDBFC5CD}"/>
              </a:ext>
            </a:extLst>
          </p:cNvPr>
          <p:cNvSpPr txBox="1"/>
          <p:nvPr/>
        </p:nvSpPr>
        <p:spPr>
          <a:xfrm>
            <a:off x="2919018" y="308530"/>
            <a:ext cx="4263276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Friction </a:t>
            </a:r>
            <a:r>
              <a:rPr lang="en-US" sz="24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(psi loss)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AF227F-F8C6-E495-CBCD-982A532A67DC}"/>
              </a:ext>
            </a:extLst>
          </p:cNvPr>
          <p:cNvSpPr/>
          <p:nvPr/>
        </p:nvSpPr>
        <p:spPr>
          <a:xfrm>
            <a:off x="3048894" y="946940"/>
            <a:ext cx="3108960" cy="10305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A9DCC4-2431-D94D-6030-DD57B9F68C36}"/>
              </a:ext>
            </a:extLst>
          </p:cNvPr>
          <p:cNvSpPr txBox="1"/>
          <p:nvPr/>
        </p:nvSpPr>
        <p:spPr>
          <a:xfrm>
            <a:off x="1056055" y="799747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68E5AE-5196-086B-C8E6-D92E8C3805E5}"/>
              </a:ext>
            </a:extLst>
          </p:cNvPr>
          <p:cNvSpPr txBox="1"/>
          <p:nvPr/>
        </p:nvSpPr>
        <p:spPr>
          <a:xfrm>
            <a:off x="1255025" y="4282963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11D016-439E-EFDE-B594-193D5B6C749A}"/>
              </a:ext>
            </a:extLst>
          </p:cNvPr>
          <p:cNvSpPr txBox="1"/>
          <p:nvPr/>
        </p:nvSpPr>
        <p:spPr>
          <a:xfrm>
            <a:off x="3653045" y="4306350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4E813D-DF8C-E7ED-CA10-9AC54932C596}"/>
              </a:ext>
            </a:extLst>
          </p:cNvPr>
          <p:cNvSpPr txBox="1"/>
          <p:nvPr/>
        </p:nvSpPr>
        <p:spPr>
          <a:xfrm>
            <a:off x="1076977" y="2051818"/>
            <a:ext cx="70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F493F3E-8A39-1391-8097-EF7BBEFE887C}"/>
              </a:ext>
            </a:extLst>
          </p:cNvPr>
          <p:cNvSpPr txBox="1"/>
          <p:nvPr/>
        </p:nvSpPr>
        <p:spPr>
          <a:xfrm>
            <a:off x="6561264" y="119016"/>
            <a:ext cx="361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Occurs anytime two surfaces pass by one another.</a:t>
            </a:r>
            <a:endParaRPr lang="en-US" sz="24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Arrow: Left 46">
            <a:extLst>
              <a:ext uri="{FF2B5EF4-FFF2-40B4-BE49-F238E27FC236}">
                <a16:creationId xmlns:a16="http://schemas.microsoft.com/office/drawing/2014/main" id="{65B1CA87-EFB6-A4FF-2A35-B2016EBE3142}"/>
              </a:ext>
            </a:extLst>
          </p:cNvPr>
          <p:cNvSpPr/>
          <p:nvPr/>
        </p:nvSpPr>
        <p:spPr>
          <a:xfrm>
            <a:off x="10768654" y="1481464"/>
            <a:ext cx="584567" cy="533922"/>
          </a:xfrm>
          <a:prstGeom prst="left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Left 47">
            <a:extLst>
              <a:ext uri="{FF2B5EF4-FFF2-40B4-BE49-F238E27FC236}">
                <a16:creationId xmlns:a16="http://schemas.microsoft.com/office/drawing/2014/main" id="{CFA5ACE3-3B74-7969-6B20-1A437ECA6A3D}"/>
              </a:ext>
            </a:extLst>
          </p:cNvPr>
          <p:cNvSpPr/>
          <p:nvPr/>
        </p:nvSpPr>
        <p:spPr>
          <a:xfrm rot="-420000">
            <a:off x="9967877" y="1484515"/>
            <a:ext cx="584567" cy="533922"/>
          </a:xfrm>
          <a:prstGeom prst="lef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Left 48">
            <a:extLst>
              <a:ext uri="{FF2B5EF4-FFF2-40B4-BE49-F238E27FC236}">
                <a16:creationId xmlns:a16="http://schemas.microsoft.com/office/drawing/2014/main" id="{70463CDC-49F0-5B0F-BB79-B705578B7244}"/>
              </a:ext>
            </a:extLst>
          </p:cNvPr>
          <p:cNvSpPr/>
          <p:nvPr/>
        </p:nvSpPr>
        <p:spPr>
          <a:xfrm rot="-1020000">
            <a:off x="9166013" y="1666110"/>
            <a:ext cx="584567" cy="533922"/>
          </a:xfrm>
          <a:prstGeom prst="leftArrow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E8BB4AEC-737C-D9A6-CE02-E5A8EB41B019}"/>
              </a:ext>
            </a:extLst>
          </p:cNvPr>
          <p:cNvSpPr/>
          <p:nvPr/>
        </p:nvSpPr>
        <p:spPr>
          <a:xfrm>
            <a:off x="11541250" y="1484515"/>
            <a:ext cx="584567" cy="533922"/>
          </a:xfrm>
          <a:prstGeom prst="leftArrow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3AB5F8F-83BD-B30E-A8B3-50F1FB84E962}"/>
              </a:ext>
            </a:extLst>
          </p:cNvPr>
          <p:cNvCxnSpPr>
            <a:cxnSpLocks/>
          </p:cNvCxnSpPr>
          <p:nvPr/>
        </p:nvCxnSpPr>
        <p:spPr>
          <a:xfrm flipH="1">
            <a:off x="6203549" y="4029766"/>
            <a:ext cx="4600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D16DB4D-48FF-2BBA-B751-7AD073017453}"/>
              </a:ext>
            </a:extLst>
          </p:cNvPr>
          <p:cNvCxnSpPr>
            <a:cxnSpLocks/>
          </p:cNvCxnSpPr>
          <p:nvPr/>
        </p:nvCxnSpPr>
        <p:spPr>
          <a:xfrm flipH="1">
            <a:off x="7231081" y="4025090"/>
            <a:ext cx="4600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A7B99C2-D9B9-C7BB-CE5D-4E59B2753733}"/>
              </a:ext>
            </a:extLst>
          </p:cNvPr>
          <p:cNvCxnSpPr>
            <a:cxnSpLocks/>
          </p:cNvCxnSpPr>
          <p:nvPr/>
        </p:nvCxnSpPr>
        <p:spPr>
          <a:xfrm flipH="1">
            <a:off x="8257677" y="4025091"/>
            <a:ext cx="4600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BE05E28-DD3F-A9AE-781B-7262EE721A8C}"/>
              </a:ext>
            </a:extLst>
          </p:cNvPr>
          <p:cNvCxnSpPr>
            <a:cxnSpLocks/>
          </p:cNvCxnSpPr>
          <p:nvPr/>
        </p:nvCxnSpPr>
        <p:spPr>
          <a:xfrm flipH="1">
            <a:off x="9216953" y="4025092"/>
            <a:ext cx="4600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089C9C35-A55C-1DCF-9859-336201D458B1}"/>
              </a:ext>
            </a:extLst>
          </p:cNvPr>
          <p:cNvSpPr txBox="1"/>
          <p:nvPr/>
        </p:nvSpPr>
        <p:spPr>
          <a:xfrm>
            <a:off x="9095122" y="2403083"/>
            <a:ext cx="301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Friction Loss Charts to determine (psi loss)</a:t>
            </a: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C5A4F18-805F-BC44-ADBA-9E2A945669B3}"/>
              </a:ext>
            </a:extLst>
          </p:cNvPr>
          <p:cNvCxnSpPr>
            <a:cxnSpLocks/>
          </p:cNvCxnSpPr>
          <p:nvPr/>
        </p:nvCxnSpPr>
        <p:spPr>
          <a:xfrm>
            <a:off x="3592299" y="1044540"/>
            <a:ext cx="732488" cy="434041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61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6" grpId="0"/>
      <p:bldP spid="47" grpId="0" animBg="1"/>
      <p:bldP spid="48" grpId="0" animBg="1"/>
      <p:bldP spid="49" grpId="0" animBg="1"/>
      <p:bldP spid="50" grpId="0" animBg="1"/>
      <p:bldP spid="73" grpId="0"/>
    </p:bldLst>
  </p:timing>
</p:sld>
</file>

<file path=ppt/theme/theme1.xml><?xml version="1.0" encoding="utf-8"?>
<a:theme xmlns:a="http://schemas.openxmlformats.org/drawingml/2006/main" name="Office Theme">
  <a:themeElements>
    <a:clrScheme name="Flint &amp; Walling">
      <a:dk1>
        <a:srgbClr val="00205B"/>
      </a:dk1>
      <a:lt1>
        <a:sysClr val="window" lastClr="FFFFFF"/>
      </a:lt1>
      <a:dk2>
        <a:srgbClr val="00205B"/>
      </a:dk2>
      <a:lt2>
        <a:srgbClr val="E7E6E6"/>
      </a:lt2>
      <a:accent1>
        <a:srgbClr val="BF0D3E"/>
      </a:accent1>
      <a:accent2>
        <a:srgbClr val="002060"/>
      </a:accent2>
      <a:accent3>
        <a:srgbClr val="A5A5A5"/>
      </a:accent3>
      <a:accent4>
        <a:srgbClr val="BD162C"/>
      </a:accent4>
      <a:accent5>
        <a:srgbClr val="5B9BD5"/>
      </a:accent5>
      <a:accent6>
        <a:srgbClr val="034A90"/>
      </a:accent6>
      <a:hlink>
        <a:srgbClr val="0563C1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15054</TotalTime>
  <Words>818</Words>
  <Application>Microsoft Office PowerPoint</Application>
  <PresentationFormat>Widescreen</PresentationFormat>
  <Paragraphs>282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Narrow</vt:lpstr>
      <vt:lpstr>Calibri</vt:lpstr>
      <vt:lpstr>DaunPenh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Rules &amp; Expectations</dc:title>
  <dc:creator>Kathryn Doehrmann</dc:creator>
  <cp:lastModifiedBy>Dan Painter</cp:lastModifiedBy>
  <cp:revision>423</cp:revision>
  <dcterms:created xsi:type="dcterms:W3CDTF">2019-09-13T13:28:12Z</dcterms:created>
  <dcterms:modified xsi:type="dcterms:W3CDTF">2025-06-30T16:24:15Z</dcterms:modified>
</cp:coreProperties>
</file>